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12"/>
  </p:notesMasterIdLst>
  <p:sldIdLst>
    <p:sldId id="264" r:id="rId3"/>
    <p:sldId id="256" r:id="rId4"/>
    <p:sldId id="257" r:id="rId5"/>
    <p:sldId id="258" r:id="rId6"/>
    <p:sldId id="259" r:id="rId7"/>
    <p:sldId id="260"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73512" autoAdjust="0"/>
  </p:normalViewPr>
  <p:slideViewPr>
    <p:cSldViewPr>
      <p:cViewPr varScale="1">
        <p:scale>
          <a:sx n="88" d="100"/>
          <a:sy n="88" d="100"/>
        </p:scale>
        <p:origin x="52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B49CC-2F3E-4163-91CD-02ED0986F5FB}" type="datetimeFigureOut">
              <a:rPr lang="en-US" smtClean="0"/>
              <a:pPr/>
              <a:t>12/16/2014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F1D79-C231-4825-9975-4D3E4F2E0469}" type="slidenum">
              <a:rPr lang="en-US" smtClean="0"/>
              <a:pPr/>
              <a:t>‹nr.›</a:t>
            </a:fld>
            <a:endParaRPr lang="en-US"/>
          </a:p>
        </p:txBody>
      </p:sp>
    </p:spTree>
    <p:extLst>
      <p:ext uri="{BB962C8B-B14F-4D97-AF65-F5344CB8AC3E}">
        <p14:creationId xmlns:p14="http://schemas.microsoft.com/office/powerpoint/2010/main" val="80058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algn="l" defTabSz="914400">
              <a:buNone/>
            </a:pPr>
            <a:r>
              <a:rPr lang="da-DK" sz="1400" b="1" i="0" noProof="0" dirty="0" smtClean="0">
                <a:solidFill>
                  <a:schemeClr val="tx1"/>
                </a:solidFill>
                <a:latin typeface="Calibri"/>
                <a:ea typeface="+mn-ea"/>
                <a:cs typeface="+mn-cs"/>
              </a:rPr>
              <a:t>animeret sne</a:t>
            </a:r>
          </a:p>
          <a:p>
            <a:pPr marL="0" algn="l" defTabSz="914400">
              <a:buNone/>
            </a:pPr>
            <a:r>
              <a:rPr lang="da-DK" sz="1400" b="0" i="0" baseline="0" noProof="0" dirty="0" smtClean="0">
                <a:solidFill>
                  <a:schemeClr val="tx1"/>
                </a:solidFill>
                <a:latin typeface="Calibri"/>
                <a:ea typeface="+mn-ea"/>
                <a:cs typeface="+mn-cs"/>
              </a:rPr>
              <a:t>(svær)</a:t>
            </a:r>
          </a:p>
          <a:p>
            <a:pPr marL="0" algn="l" defTabSz="914400">
              <a:buNone/>
            </a:pPr>
            <a:endParaRPr lang="da-DK" noProof="0" dirty="0" smtClean="0"/>
          </a:p>
          <a:p>
            <a:pPr marL="0" algn="l" defTabSz="914400">
              <a:buNone/>
            </a:pPr>
            <a:endParaRPr lang="da-DK" noProof="0" dirty="0" smtClean="0"/>
          </a:p>
          <a:p>
            <a:pPr marL="0" indent="0" algn="l" defTabSz="914400">
              <a:buNone/>
            </a:pPr>
            <a:r>
              <a:rPr lang="da-DK" sz="1200" b="1" i="0" noProof="0" dirty="0" smtClean="0">
                <a:solidFill>
                  <a:schemeClr val="tx1"/>
                </a:solidFill>
                <a:latin typeface="Calibri"/>
                <a:ea typeface="+mn-ea"/>
                <a:cs typeface="+mn-cs"/>
              </a:rPr>
              <a:t>Tip</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Du får det bedste resultat med denne effekt, hvis du bruger et stort højopløseligt billede. Billedet i eksemplet herover er 2000 pixel i bredden og 750 pixel i højden. Det vil være en fordel at bruge tegneområder til at genskabe animationseffekterne. </a:t>
            </a:r>
          </a:p>
          <a:p>
            <a:pPr marL="228600" indent="-228600" algn="l" defTabSz="914400">
              <a:buNone/>
            </a:pPr>
            <a:endParaRPr lang="da-DK" noProof="0" dirty="0" smtClean="0"/>
          </a:p>
          <a:p>
            <a:pPr marL="228600" indent="-22860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til at vise og indstille tegneområder:</a:t>
            </a:r>
          </a:p>
          <a:p>
            <a:pPr marL="228600" indent="-228600" algn="l" defTabSz="914400">
              <a:buFont typeface="Calibri"/>
              <a:buAutoNum type="arabicPeriod"/>
            </a:pPr>
            <a:r>
              <a:rPr lang="da-DK" sz="1200" b="0" i="0" noProof="0" dirty="0" smtClean="0">
                <a:solidFill>
                  <a:schemeClr val="tx1"/>
                </a:solidFill>
                <a:latin typeface="Calibri"/>
                <a:ea typeface="+mn-ea"/>
                <a:cs typeface="+mn-cs"/>
              </a:rPr>
              <a:t>Højreklik på diasbaggrunden</a:t>
            </a:r>
            <a:r>
              <a:rPr lang="da-DK" sz="1200" b="0" i="0" baseline="0" noProof="0" dirty="0" smtClean="0">
                <a:solidFill>
                  <a:schemeClr val="tx1"/>
                </a:solidFill>
                <a:latin typeface="Calibri"/>
                <a:ea typeface="+mn-ea"/>
                <a:cs typeface="+mn-cs"/>
              </a:rPr>
              <a:t>, og </a:t>
            </a:r>
            <a:r>
              <a:rPr lang="da-DK" sz="1200" b="0" i="0" noProof="0" dirty="0" smtClean="0">
                <a:solidFill>
                  <a:schemeClr val="tx1"/>
                </a:solidFill>
                <a:latin typeface="Calibri"/>
                <a:ea typeface="+mn-ea"/>
                <a:cs typeface="+mn-cs"/>
              </a:rPr>
              <a:t> vælg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a:t>
            </a:r>
            <a:r>
              <a:rPr lang="da-DK" sz="1200" b="1"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Vis</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tegnehjælpelinjer</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på skærmen</a:t>
            </a:r>
            <a:r>
              <a:rPr lang="da-DK" sz="1200" b="0" i="0" noProof="0" dirty="0" smtClean="0">
                <a:solidFill>
                  <a:schemeClr val="tx1"/>
                </a:solidFill>
                <a:latin typeface="Calibri"/>
                <a:ea typeface="+mn-ea"/>
                <a:cs typeface="+mn-cs"/>
              </a:rPr>
              <a:t> i dialogboksen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 under indstillinger </a:t>
            </a:r>
            <a:r>
              <a:rPr lang="da-DK" sz="1200" b="0" i="0" noProof="0" smtClean="0">
                <a:solidFill>
                  <a:schemeClr val="tx1"/>
                </a:solidFill>
                <a:latin typeface="Calibri"/>
                <a:ea typeface="+mn-ea"/>
                <a:cs typeface="+mn-cs"/>
              </a:rPr>
              <a:t>for </a:t>
            </a:r>
            <a:r>
              <a:rPr lang="da-DK" sz="1200" b="1" i="0" noProof="0" smtClean="0">
                <a:solidFill>
                  <a:schemeClr val="tx1"/>
                </a:solidFill>
                <a:latin typeface="Calibri"/>
                <a:ea typeface="+mn-ea"/>
                <a:cs typeface="+mn-cs"/>
              </a:rPr>
              <a:t>hjælpelinjer</a:t>
            </a:r>
            <a:r>
              <a:rPr lang="da-DK" sz="1200" b="0" i="0" noProof="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og klik </a:t>
            </a:r>
            <a:r>
              <a:rPr lang="da-DK" sz="1200" b="0" i="0" noProof="0" smtClean="0">
                <a:solidFill>
                  <a:schemeClr val="tx1"/>
                </a:solidFill>
                <a:latin typeface="Calibri"/>
                <a:ea typeface="+mn-ea"/>
                <a:cs typeface="+mn-cs"/>
              </a:rPr>
              <a:t>derefter på </a:t>
            </a:r>
            <a:r>
              <a:rPr lang="da-DK" sz="1200" b="1" i="0" noProof="0" smtClean="0">
                <a:solidFill>
                  <a:schemeClr val="tx1"/>
                </a:solidFill>
                <a:latin typeface="Calibri"/>
                <a:ea typeface="+mn-ea"/>
                <a:cs typeface="+mn-cs"/>
              </a:rPr>
              <a:t>OK</a:t>
            </a:r>
            <a:r>
              <a:rPr lang="da-DK" sz="1200" b="0" i="0" noProof="0" dirty="0" smtClean="0">
                <a:solidFill>
                  <a:schemeClr val="tx1"/>
                </a:solidFill>
                <a:latin typeface="Calibri"/>
                <a:ea typeface="+mn-ea"/>
                <a:cs typeface="+mn-cs"/>
              </a:rPr>
              <a: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Bemærk! Der vises en vandret og en lodret hjælpelinje på </a:t>
            </a:r>
            <a:r>
              <a:rPr lang="da-DK" sz="1200" b="0" i="0" baseline="0" noProof="0" dirty="0" smtClean="0">
                <a:solidFill>
                  <a:schemeClr val="tx1"/>
                </a:solidFill>
                <a:latin typeface="Calibri"/>
                <a:ea typeface="+mn-ea"/>
                <a:cs typeface="+mn-cs"/>
              </a:rPr>
              <a:t> diasset </a:t>
            </a:r>
            <a:r>
              <a:rPr lang="da-DK" sz="1200" b="0" i="0" noProof="0" dirty="0" smtClean="0">
                <a:solidFill>
                  <a:schemeClr val="tx1"/>
                </a:solidFill>
                <a:latin typeface="Calibri"/>
                <a:ea typeface="+mn-ea"/>
                <a:cs typeface="+mn-cs"/>
              </a:rPr>
              <a:t>ved 0,00, som er standard</a:t>
            </a:r>
            <a:r>
              <a:rPr lang="da-DK" sz="1200" b="0" i="0" baseline="0" noProof="0" dirty="0" smtClean="0">
                <a:solidFill>
                  <a:schemeClr val="tx1"/>
                </a:solidFill>
                <a:latin typeface="Calibri"/>
                <a:ea typeface="+mn-ea"/>
                <a:cs typeface="+mn-cs"/>
              </a:rPr>
              <a:t>positionen</a:t>
            </a:r>
            <a:r>
              <a:rPr lang="da-DK" sz="1200" b="0" i="0" noProof="0" dirty="0" smtClean="0">
                <a:solidFill>
                  <a:schemeClr val="tx1"/>
                </a:solidFill>
                <a:latin typeface="Calibri"/>
                <a:ea typeface="+mn-ea"/>
                <a:cs typeface="+mn-cs"/>
              </a:rPr>
              <a:t>. Når</a:t>
            </a:r>
            <a:r>
              <a:rPr lang="da-DK" sz="1200" b="0" i="0" baseline="0" noProof="0" dirty="0" smtClean="0">
                <a:solidFill>
                  <a:schemeClr val="tx1"/>
                </a:solidFill>
                <a:latin typeface="Calibri"/>
                <a:ea typeface="+mn-ea"/>
                <a:cs typeface="+mn-cs"/>
              </a:rPr>
              <a:t> du trækker i hjælpelinjerne, viser markøren den nye position.</a:t>
            </a:r>
            <a:r>
              <a:rPr lang="da-DK" sz="1200" b="0" i="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noProof="0" dirty="0" smtClean="0">
                <a:solidFill>
                  <a:schemeClr val="tx1"/>
                </a:solidFill>
                <a:latin typeface="Calibri"/>
                <a:ea typeface="+mn-ea"/>
                <a:cs typeface="+mn-cs"/>
              </a:rPr>
              <a:t>Tryk på og hold Ctrl nede, vælg den lodrette</a:t>
            </a:r>
            <a:r>
              <a:rPr lang="da-DK" sz="1200" b="0" i="0" baseline="0" noProof="0" dirty="0" smtClean="0">
                <a:solidFill>
                  <a:schemeClr val="tx1"/>
                </a:solidFill>
                <a:latin typeface="Calibri"/>
                <a:ea typeface="+mn-ea"/>
                <a:cs typeface="+mn-cs"/>
              </a:rPr>
              <a:t> hjælpelinje, og træk </a:t>
            </a:r>
            <a:r>
              <a:rPr lang="da-DK" sz="1200" b="0" i="0" noProof="0" dirty="0" smtClean="0">
                <a:solidFill>
                  <a:schemeClr val="tx1"/>
                </a:solidFill>
                <a:latin typeface="Calibri"/>
                <a:ea typeface="+mn-ea"/>
                <a:cs typeface="+mn-cs"/>
              </a:rPr>
              <a:t>den derefter til positionen</a:t>
            </a:r>
            <a:r>
              <a:rPr lang="da-DK" sz="1200" b="0" i="0" baseline="0" noProof="0" dirty="0" smtClean="0">
                <a:solidFill>
                  <a:schemeClr val="tx1"/>
                </a:solidFill>
                <a:latin typeface="Calibri"/>
                <a:ea typeface="+mn-ea"/>
                <a:cs typeface="+mn-cs"/>
              </a:rPr>
              <a:t> 5</a:t>
            </a:r>
            <a:r>
              <a:rPr lang="da-DK" sz="1200" b="0" i="0" noProof="0" dirty="0" smtClean="0">
                <a:solidFill>
                  <a:schemeClr val="tx1"/>
                </a:solidFill>
                <a:latin typeface="Calibri"/>
                <a:ea typeface="+mn-ea"/>
                <a:cs typeface="+mn-cs"/>
              </a:rPr>
              <a:t>,00.</a:t>
            </a:r>
          </a:p>
          <a:p>
            <a:pPr marL="0" algn="l" defTabSz="914400">
              <a:buNone/>
            </a:pPr>
            <a:endParaRPr lang="da-DK" noProof="0" dirty="0" smtClean="0"/>
          </a:p>
          <a:p>
            <a:pPr marL="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for at genskabe billedeffekter på dette dias:</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Layout</a:t>
            </a:r>
            <a:r>
              <a:rPr lang="da-DK" sz="1200" b="0" i="0" noProof="0" dirty="0" smtClean="0">
                <a:solidFill>
                  <a:schemeClr val="tx1"/>
                </a:solidFill>
                <a:latin typeface="Calibri"/>
                <a:ea typeface="+mn-ea"/>
                <a:cs typeface="+mn-cs"/>
              </a:rPr>
              <a:t>, og klik derefter på </a:t>
            </a:r>
            <a:r>
              <a:rPr lang="da-DK" sz="1200" b="1" i="0" noProof="0" dirty="0" smtClean="0">
                <a:solidFill>
                  <a:schemeClr val="tx1"/>
                </a:solidFill>
                <a:latin typeface="Calibri"/>
                <a:ea typeface="+mn-ea"/>
                <a:cs typeface="+mn-cs"/>
              </a:rPr>
              <a:t>Tom</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Dias</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Startside</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Billede</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Billeder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Indsæt</a:t>
            </a:r>
            <a:r>
              <a:rPr lang="da-DK" sz="1200" b="0" i="0" noProof="0" dirty="0" smtClean="0">
                <a:solidFill>
                  <a:schemeClr val="tx1"/>
                </a:solidFill>
                <a:latin typeface="Calibri"/>
                <a:ea typeface="+mn-ea"/>
                <a:cs typeface="+mn-cs"/>
              </a:rPr>
              <a:t>. Vælg et billede i dialogboksen </a:t>
            </a:r>
            <a:r>
              <a:rPr lang="da-DK" sz="1200" b="1" i="0" noProof="0" dirty="0" smtClean="0">
                <a:solidFill>
                  <a:schemeClr val="tx1"/>
                </a:solidFill>
                <a:latin typeface="Calibri"/>
                <a:ea typeface="+mn-ea"/>
                <a:cs typeface="+mn-cs"/>
              </a:rPr>
              <a:t>Indsæt</a:t>
            </a:r>
            <a:r>
              <a:rPr lang="da-DK" sz="1200" b="1" i="0" baseline="0" noProof="0" dirty="0" smtClean="0">
                <a:solidFill>
                  <a:schemeClr val="tx1"/>
                </a:solidFill>
                <a:latin typeface="Calibri"/>
                <a:ea typeface="+mn-ea"/>
                <a:cs typeface="+mn-cs"/>
              </a:rPr>
              <a:t> billede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Vælg billedet </a:t>
            </a:r>
            <a:r>
              <a:rPr lang="da-DK" sz="1200" b="0" i="0" baseline="0" noProof="0" dirty="0" smtClean="0">
                <a:solidFill>
                  <a:schemeClr val="tx1"/>
                </a:solidFill>
                <a:latin typeface="Calibri"/>
                <a:ea typeface="+mn-ea"/>
                <a:cs typeface="+mn-cs"/>
              </a:rPr>
              <a:t>på diasset</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Klik på dialogboksstarten </a:t>
            </a:r>
            <a:r>
              <a:rPr lang="da-DK" sz="1200" b="1" i="0" noProof="0" dirty="0" smtClean="0">
                <a:solidFill>
                  <a:schemeClr val="tx1"/>
                </a:solidFill>
                <a:latin typeface="Calibri"/>
                <a:ea typeface="+mn-ea"/>
                <a:cs typeface="+mn-cs"/>
              </a:rPr>
              <a:t>Størrelse og placering</a:t>
            </a:r>
            <a:r>
              <a:rPr lang="da-DK" sz="1200" b="0" i="0" noProof="0" dirty="0" smtClean="0">
                <a:solidFill>
                  <a:schemeClr val="tx1"/>
                </a:solidFill>
                <a:latin typeface="Calibri"/>
                <a:ea typeface="+mn-ea"/>
                <a:cs typeface="+mn-cs"/>
              </a:rPr>
              <a:t>  i nederste højre hjørne af gruppen </a:t>
            </a:r>
            <a:r>
              <a:rPr lang="da-DK" b="1" i="0" baseline="0" noProof="0" smtClean="0"/>
              <a:t>Størrelse</a:t>
            </a:r>
            <a:r>
              <a:rPr lang="da-DK" b="0" i="0" baseline="0" noProof="0" smtClean="0"/>
              <a:t> </a:t>
            </a:r>
            <a:r>
              <a:rPr lang="da-DK" b="0" i="0" noProof="0" smtClean="0"/>
              <a:t>under </a:t>
            </a:r>
            <a:r>
              <a:rPr lang="da-DK" b="1" i="0" noProof="0" dirty="0" smtClean="0"/>
              <a:t>Billedværktøjer</a:t>
            </a:r>
            <a:r>
              <a:rPr lang="da-DK" b="0" i="0" noProof="0" dirty="0" smtClean="0"/>
              <a:t> under fanen </a:t>
            </a:r>
            <a:r>
              <a:rPr lang="da-DK" b="1" i="0" noProof="0" dirty="0" smtClean="0"/>
              <a:t>Format</a:t>
            </a:r>
            <a:r>
              <a:rPr lang="da-DK" b="0" i="0" noProof="0" dirty="0" smtClean="0"/>
              <a:t>. </a:t>
            </a:r>
            <a:r>
              <a:rPr lang="da-DK" b="0" i="0" baseline="0" noProof="0" dirty="0" smtClean="0"/>
              <a:t>Tilpas størrelsen, eller beskær billedet efter behov i dialogboksen </a:t>
            </a:r>
            <a:r>
              <a:rPr lang="da-DK" b="1" i="0" baseline="0" noProof="0" dirty="0" smtClean="0"/>
              <a:t>Formatér billede</a:t>
            </a:r>
            <a:r>
              <a:rPr lang="da-DK" b="0" i="0" noProof="0" smtClean="0"/>
              <a:t>, </a:t>
            </a:r>
            <a:r>
              <a:rPr lang="da-DK" b="0" i="0" baseline="0" noProof="0" smtClean="0"/>
              <a:t>så </a:t>
            </a:r>
            <a:r>
              <a:rPr lang="da-DK" b="0" i="0" noProof="0" dirty="0" smtClean="0"/>
              <a:t>højden er indstillet </a:t>
            </a:r>
            <a:r>
              <a:rPr lang="da-DK" b="0" i="0" noProof="0" smtClean="0"/>
              <a:t>til </a:t>
            </a:r>
            <a:r>
              <a:rPr lang="da-DK" b="1" i="0" noProof="0" smtClean="0"/>
              <a:t>7,5”</a:t>
            </a:r>
            <a:r>
              <a:rPr lang="da-DK" b="0" i="0" noProof="0" smtClean="0"/>
              <a:t> </a:t>
            </a:r>
            <a:r>
              <a:rPr lang="da-DK" b="0" i="0" noProof="0" dirty="0" smtClean="0"/>
              <a:t>og bredden er indstillet </a:t>
            </a:r>
            <a:r>
              <a:rPr lang="da-DK" b="0" i="0" noProof="0" smtClean="0"/>
              <a:t>til </a:t>
            </a:r>
            <a:r>
              <a:rPr lang="da-DK" b="1" i="0" noProof="0" smtClean="0"/>
              <a:t>20”</a:t>
            </a:r>
            <a:r>
              <a:rPr lang="da-DK" b="0" i="0" noProof="0" smtClean="0"/>
              <a:t>. </a:t>
            </a:r>
            <a:endParaRPr lang="da-DK" b="0" i="0" noProof="0" dirty="0" smtClean="0"/>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beskære billedet ved at klikke på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i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Venstre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Top</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Beskæringsposition</a:t>
            </a:r>
            <a:r>
              <a:rPr lang="da-DK" sz="1200" b="0" i="0" noProof="0" dirty="0" smtClean="0">
                <a:solidFill>
                  <a:schemeClr val="tx1"/>
                </a:solidFill>
                <a:effectLst/>
                <a:latin typeface="Calibri"/>
                <a:ea typeface="+mn-ea"/>
                <a:cs typeface="+mn-cs"/>
              </a:rPr>
              <a:t>.</a:t>
            </a:r>
            <a:r>
              <a:rPr lang="da-DK" sz="1200" b="0" i="0" noProof="0" dirty="0" smtClean="0">
                <a:solidFill>
                  <a:schemeClr val="tx1"/>
                </a:solidFill>
                <a:latin typeface="Calibri"/>
                <a:ea typeface="+mn-ea"/>
                <a:cs typeface="+mn-cs"/>
              </a:rPr>
              <a:t> </a:t>
            </a:r>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tilpasse størrelsen af billedet ved at klikke på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 i den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Størrelse og rotation</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peg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og benyt følgende fremgangsmåde: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 til dias</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Venstrejuster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midt på vandret</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effekten med det første snefnug på dette dias:</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Clipart</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Billeder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noProof="0" smtClean="0">
                <a:solidFill>
                  <a:schemeClr val="tx1"/>
                </a:solidFill>
                <a:latin typeface="Calibri"/>
                <a:ea typeface="+mn-ea"/>
                <a:cs typeface="+mn-cs"/>
              </a:rPr>
              <a:t>skriv </a:t>
            </a:r>
            <a:r>
              <a:rPr lang="da-DK" b="1" i="0" baseline="0" noProof="0" smtClean="0"/>
              <a:t>j0299587.wmf</a:t>
            </a:r>
            <a:r>
              <a:rPr lang="da-DK" b="0" i="0" baseline="0" noProof="0" smtClean="0"/>
              <a:t> </a:t>
            </a:r>
            <a:r>
              <a:rPr lang="da-DK" b="0" i="0" baseline="0" noProof="0" dirty="0" smtClean="0"/>
              <a:t>i feltet </a:t>
            </a:r>
            <a:r>
              <a:rPr lang="da-DK" b="1" i="0" baseline="0" noProof="0" dirty="0" smtClean="0"/>
              <a:t>Søg efter</a:t>
            </a:r>
            <a:r>
              <a:rPr lang="da-DK" b="0" i="0" baseline="0" noProof="0" dirty="0" smtClean="0"/>
              <a:t> i ruden </a:t>
            </a:r>
            <a:r>
              <a:rPr lang="da-DK" b="1" i="0" baseline="0" noProof="0" dirty="0" smtClean="0"/>
              <a:t>Clipart</a:t>
            </a:r>
            <a:r>
              <a:rPr lang="da-DK" b="0" i="0" baseline="0" noProof="0" dirty="0" smtClean="0"/>
              <a:t>, ryd</a:t>
            </a:r>
            <a:r>
              <a:rPr lang="da-DK" b="0" i="0" noProof="0" dirty="0" smtClean="0"/>
              <a:t> afkrydsningsfeltet </a:t>
            </a:r>
            <a:r>
              <a:rPr lang="da-DK" b="1" i="0" noProof="0" dirty="0" smtClean="0"/>
              <a:t>Medtag Office.com-indhold</a:t>
            </a:r>
            <a:r>
              <a:rPr lang="da-DK" b="0" i="0" noProof="0" dirty="0" smtClean="0"/>
              <a:t>, og klik derefter på </a:t>
            </a:r>
            <a:r>
              <a:rPr lang="da-DK" b="1" i="0" noProof="0" dirty="0" smtClean="0"/>
              <a:t>OK</a:t>
            </a:r>
            <a:r>
              <a:rPr lang="da-DK" b="0" i="0" noProof="0" dirty="0" smtClean="0"/>
              <a:t>. Vælg clipartfilen i ruden for at sætte det ind i diasset. Bemærk! Hvis du vælger en anden clipartfil, skal cliparten have formatet Windows Metafile (.wmf).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cliparten på diasset.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a:t>
            </a:r>
            <a:r>
              <a:rPr lang="da-DK" sz="1200" b="0" i="0" baseline="0" noProof="0" smtClean="0">
                <a:solidFill>
                  <a:schemeClr val="tx1"/>
                </a:solidFill>
                <a:latin typeface="Calibri"/>
                <a:ea typeface="+mn-ea"/>
                <a:cs typeface="+mn-cs"/>
              </a:rPr>
              <a:t>på </a:t>
            </a:r>
            <a:r>
              <a:rPr lang="da-DK" sz="1200" b="1" i="0" baseline="0" noProof="0" smtClean="0">
                <a:solidFill>
                  <a:schemeClr val="tx1"/>
                </a:solidFill>
                <a:latin typeface="Calibri"/>
                <a:ea typeface="+mn-ea"/>
                <a:cs typeface="+mn-cs"/>
              </a:rPr>
              <a:t>Ja</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dialogboksen </a:t>
            </a:r>
            <a:r>
              <a:rPr lang="da-DK" sz="1200" b="1" i="0" baseline="0" noProof="0" dirty="0" smtClean="0">
                <a:solidFill>
                  <a:schemeClr val="tx1"/>
                </a:solidFill>
                <a:latin typeface="Calibri"/>
                <a:ea typeface="+mn-ea"/>
                <a:cs typeface="+mn-cs"/>
              </a:rPr>
              <a:t>Microsoft </a:t>
            </a:r>
            <a:r>
              <a:rPr lang="da-DK" sz="1200" b="1" i="0" baseline="0" noProof="0" smtClean="0">
                <a:solidFill>
                  <a:schemeClr val="tx1"/>
                </a:solidFill>
                <a:latin typeface="Calibri"/>
                <a:ea typeface="+mn-ea"/>
                <a:cs typeface="+mn-cs"/>
              </a:rPr>
              <a:t>Office PowerPoint</a:t>
            </a:r>
            <a:r>
              <a:rPr lang="da-DK" sz="1200" b="0" i="0" baseline="0" noProof="0" smtClean="0">
                <a:solidFill>
                  <a:schemeClr val="tx1"/>
                </a:solidFill>
                <a:latin typeface="Calibri"/>
                <a:ea typeface="+mn-ea"/>
                <a:cs typeface="+mn-cs"/>
              </a:rPr>
              <a:t>. </a:t>
            </a:r>
            <a:endParaRPr lang="da-DK" sz="1200" b="0" i="0" baseline="0" noProof="0" dirty="0" smtClean="0">
              <a:solidFill>
                <a:schemeClr val="tx1"/>
              </a:solidFill>
              <a:latin typeface="Calibri"/>
              <a:ea typeface="+mn-ea"/>
              <a:cs typeface="+mn-cs"/>
            </a:endParaRP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det konverterede clipart på diasset. Klik på </a:t>
            </a:r>
            <a:r>
              <a:rPr lang="da-DK" sz="1200" b="1" i="0" baseline="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i gruppen </a:t>
            </a:r>
            <a:r>
              <a:rPr lang="da-DK" sz="1200" b="1" i="0" baseline="0" noProof="0" smtClean="0">
                <a:solidFill>
                  <a:schemeClr val="tx1"/>
                </a:solidFill>
                <a:latin typeface="Calibri"/>
                <a:ea typeface="+mn-ea"/>
                <a:cs typeface="+mn-cs"/>
              </a:rPr>
              <a:t>Redigering</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Valgrude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gruppen på øverste niveau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7.  Benyt følgende fremgangsmåde i 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objektet </a:t>
            </a:r>
            <a:r>
              <a:rPr lang="da-DK" sz="1200" b="1" i="0" baseline="0" noProof="0" dirty="0" smtClean="0">
                <a:solidFill>
                  <a:schemeClr val="tx1"/>
                </a:solidFill>
                <a:latin typeface="Calibri"/>
                <a:ea typeface="+mn-ea"/>
                <a:cs typeface="+mn-cs"/>
              </a:rPr>
              <a:t>Autofigur</a:t>
            </a:r>
            <a:r>
              <a:rPr lang="da-DK" sz="1200" b="0" i="0" baseline="0" noProof="0" dirty="0" smtClean="0">
                <a:solidFill>
                  <a:schemeClr val="tx1"/>
                </a:solidFill>
                <a:latin typeface="Calibri"/>
                <a:ea typeface="+mn-ea"/>
                <a:cs typeface="+mn-cs"/>
              </a:rPr>
              <a:t>, og tryk derefter på Slet.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Tryk på og hold Ctrl+Skift nede, markér alle de rektangulære figurer, og tryk på Slet.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og markér derefter alle kombinationstegninger. 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Gruppér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også gruppen af objekter (snefnuggene)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Figurfyld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(første række, første valgmulighed fra venstre)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Højreklik på gruppen af objekter på diasset, og klik derefter på </a:t>
            </a:r>
            <a:r>
              <a:rPr lang="da-DK" sz="1200" b="1" i="0" baseline="0" noProof="0" dirty="0" smtClean="0">
                <a:solidFill>
                  <a:schemeClr val="tx1"/>
                </a:solidFill>
                <a:latin typeface="Calibri"/>
                <a:ea typeface="+mn-ea"/>
                <a:cs typeface="+mn-cs"/>
              </a:rPr>
              <a:t>Klip</a:t>
            </a:r>
            <a:r>
              <a:rPr lang="da-DK" sz="1200" b="0" i="0" baseline="0" noProof="0" dirty="0" smtClean="0">
                <a:solidFill>
                  <a:schemeClr val="tx1"/>
                </a:solidFill>
                <a:latin typeface="Calibri"/>
                <a:ea typeface="+mn-ea"/>
                <a:cs typeface="+mn-cs"/>
              </a:rPr>
              <a:t>. Klik på pilen under </a:t>
            </a:r>
            <a:r>
              <a:rPr lang="da-DK" sz="1200" b="1" i="0" baseline="0" noProof="0" dirty="0" smtClean="0">
                <a:solidFill>
                  <a:schemeClr val="tx1"/>
                </a:solidFill>
                <a:latin typeface="Calibri"/>
                <a:ea typeface="+mn-ea"/>
                <a:cs typeface="+mn-cs"/>
              </a:rPr>
              <a:t>Sæt ind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Udklipsholder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Kontrollér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og vælg derefter </a:t>
            </a:r>
            <a:r>
              <a:rPr lang="da-DK" sz="1200" b="1" i="0" baseline="0" noProof="0" dirty="0" smtClean="0">
                <a:solidFill>
                  <a:schemeClr val="tx1"/>
                </a:solidFill>
                <a:latin typeface="Calibri"/>
                <a:ea typeface="+mn-ea"/>
                <a:cs typeface="+mn-cs"/>
              </a:rPr>
              <a:t>Billede (PNG)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Som</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det nye snefnug på diasset.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i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0,87”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b="1" i="0" noProof="0" dirty="0" smtClean="0">
                <a:latin typeface="Calibri"/>
                <a:cs typeface="+mn-cs"/>
              </a:rPr>
              <a:t>20</a:t>
            </a:r>
            <a:r>
              <a:rPr lang="da-DK" b="1" i="0" noProof="0" dirty="0" smtClean="0">
                <a:latin typeface="Arial"/>
                <a:cs typeface="Arial"/>
              </a:rPr>
              <a:t>° i </a:t>
            </a:r>
            <a:r>
              <a:rPr lang="da-DK" b="1" i="0" noProof="0" smtClean="0">
                <a:latin typeface="Arial"/>
                <a:cs typeface="Arial"/>
              </a:rPr>
              <a:t>feltet Rotation</a:t>
            </a:r>
            <a:r>
              <a:rPr lang="da-DK" sz="1200" b="0" i="0" baseline="0" noProof="0" smtClean="0">
                <a:solidFill>
                  <a:schemeClr val="tx1"/>
                </a:solidFill>
                <a:latin typeface="+mn-lt"/>
                <a:ea typeface="+mn-ea"/>
                <a:cs typeface="+mn-cs"/>
              </a:rPr>
              <a:t>.</a:t>
            </a:r>
            <a:endParaRPr lang="da-DK" b="1" i="0" noProof="0" dirty="0" smtClean="0">
              <a:latin typeface="Arial"/>
              <a:cs typeface="Arial"/>
            </a:endParaRPr>
          </a:p>
          <a:p>
            <a:pPr marL="228600" indent="-228600" algn="l" defTabSz="914400">
              <a:buFont typeface="Calibri"/>
              <a:buAutoNum type="arabicPeriod" startAt="12"/>
            </a:pPr>
            <a:r>
              <a:rPr lang="da-DK" sz="1200" b="0" i="0" baseline="0" noProof="0" dirty="0" smtClean="0">
                <a:solidFill>
                  <a:schemeClr val="tx1"/>
                </a:solidFill>
                <a:latin typeface="Calibri"/>
                <a:ea typeface="+mn-ea"/>
                <a:cs typeface="+mn-cs"/>
              </a:rPr>
              <a:t>Træk snefnugget til billedets øverste venstre hjørne.</a:t>
            </a:r>
          </a:p>
          <a:p>
            <a:pPr marL="228600" indent="-228600" algn="l" defTabSz="914400">
              <a:buFont typeface="Calibri"/>
              <a:buAutoNum type="arabicPeriod" startAt="12"/>
            </a:pPr>
            <a:endParaRPr lang="da-DK" noProof="0" dirty="0" smtClean="0"/>
          </a:p>
          <a:p>
            <a:pPr marL="228600" indent="-228600" algn="l" defTabSz="914400">
              <a:buFont typeface="Calibri"/>
              <a:buAutoNum type="arabicPeriod" startAt="12"/>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a:t>
            </a:r>
            <a:r>
              <a:rPr lang="da-DK" sz="1200" b="0" i="0" baseline="0" noProof="0" dirty="0" smtClean="0">
                <a:solidFill>
                  <a:schemeClr val="tx1"/>
                </a:solidFill>
                <a:latin typeface="Calibri"/>
                <a:ea typeface="+mn-ea"/>
                <a:cs typeface="+mn-cs"/>
              </a:rPr>
              <a:t>det andet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snefnugget på diasset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andet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0,42”</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0,36”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andet snefnug ud til den venstre kant af diasset.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det tredje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det andet </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snefnug</a:t>
            </a:r>
            <a:r>
              <a:rPr lang="da-DK" sz="1200" b="0" i="0" baseline="0" noProof="0" dirty="0" smtClean="0">
                <a:solidFill>
                  <a:schemeClr val="tx1"/>
                </a:solidFill>
                <a:latin typeface="Calibri"/>
                <a:ea typeface="+mn-ea"/>
                <a:cs typeface="+mn-cs"/>
              </a:rPr>
              <a:t>billede på diasset.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tredje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0,56”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0,48”</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tredje snefnug ud til venstre kant af diasset, så det er under og en smule til venstre for det andet snefnug.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tekstboksen til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smtClean="0">
                <a:solidFill>
                  <a:schemeClr val="tx1"/>
                </a:solidFill>
                <a:latin typeface="Calibri"/>
                <a:ea typeface="+mn-ea"/>
                <a:cs typeface="+mn-cs"/>
              </a:rPr>
              <a:t>Skrifttype</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18</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til højre for det første snefnug, så det er tæt på det øverste venstre hjørne i diasset.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0" marR="0" indent="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til at genskabe tilskrivningen af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tilskrivningen af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 vælg </a:t>
            </a:r>
            <a:r>
              <a:rPr lang="da-DK" sz="1200" b="1" i="0" baseline="0" noProof="0" dirty="0" smtClean="0">
                <a:solidFill>
                  <a:schemeClr val="tx1"/>
                </a:solidFill>
                <a:latin typeface="Calibri"/>
                <a:ea typeface="+mn-ea"/>
                <a:cs typeface="+mn-cs"/>
              </a:rPr>
              <a:t>14</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så den er under og til højre for tekstboksen med citatet.</a:t>
            </a:r>
          </a:p>
          <a:p>
            <a:pPr marL="228600" indent="-228600" algn="l" defTabSz="914400">
              <a:buNone/>
            </a:pPr>
            <a:endParaRPr lang="da-DK" noProof="0" dirty="0" smtClean="0"/>
          </a:p>
          <a:p>
            <a:pPr marL="228600" indent="-228600" algn="l" defTabSz="914400">
              <a:buNone/>
            </a:pPr>
            <a:endParaRPr lang="da-DK" noProof="0" dirty="0" smtClean="0"/>
          </a:p>
          <a:p>
            <a:pPr marL="0" indent="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andet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I forbindelse med denne procedure er det nyttigt at vise linealen og zoome ud af diasset for at kunne genskabe animationseffekterne.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50%</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Vælg også </a:t>
            </a:r>
            <a:r>
              <a:rPr lang="da-DK" sz="1200" b="1" i="0" baseline="0" noProof="0" dirty="0" smtClean="0">
                <a:solidFill>
                  <a:schemeClr val="tx1"/>
                </a:solidFill>
                <a:latin typeface="Calibri"/>
                <a:ea typeface="+mn-ea"/>
                <a:cs typeface="+mn-cs"/>
              </a:rPr>
              <a:t>Lineal</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Vis/skjul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0,00</a:t>
            </a:r>
            <a:r>
              <a:rPr lang="da-DK" sz="1200" b="0" i="1"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lodret tegnehjælpelinje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0,4”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0,8”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på 5,0” 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12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2</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Gentag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tredje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t>
            </a:r>
            <a:r>
              <a:rPr lang="da-DK" sz="1200" b="1" i="0" baseline="0" noProof="0" smtClean="0">
                <a:solidFill>
                  <a:schemeClr val="tx1"/>
                </a:solidFill>
                <a:latin typeface="Calibri"/>
                <a:ea typeface="+mn-ea"/>
                <a:cs typeface="+mn-cs"/>
              </a:rPr>
              <a:t>animation</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punkt til det sted, hvor de lodrette og vandrette tegnehjælpelinjer krydses i 0,0.</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0.25”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0,25”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 </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Mod uret</a:t>
            </a:r>
            <a:r>
              <a:rPr lang="da-DK" sz="1200" b="0" i="0" baseline="0" noProof="0" dirty="0" smtClean="0">
                <a:solidFill>
                  <a:schemeClr val="tx1"/>
                </a:solidFill>
                <a:latin typeface="Calibri"/>
                <a:ea typeface="+mn-ea"/>
                <a:cs typeface="+mn-cs"/>
              </a:rPr>
              <a:t>, der også er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 </a:t>
            </a:r>
            <a:r>
              <a:rPr lang="da-DK" sz="1200" b="1" i="0"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og tryk derefter på Enter.</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billedanimationseffekterne:</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store billede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Linjer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Venstre</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effekten med den venstre bevægelsessti til det store billede. Peg på endepunktet (rød pil) for den valgte bevægelsessti, indtil markøren bliver en 2-hovedet pil. Tryk på og hold Skift nede, og træk derefter endepunktet helt ud til diassets venstre kant. (Bemærk! Sørg for, at du kun udvider bevægelsesstien ved at trække i endepunktet og ikke trækker hele bevægelsesstien op, ned, til venstre eller til højre. Det kan være nødvendigt at zoome ind på diasset for at kunnet trække stien mere nøjagtigt.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100%</a:t>
            </a:r>
            <a:r>
              <a:rPr lang="da-DK" sz="1200" b="0" i="0" baseline="0" noProof="0" dirty="0" smtClean="0">
                <a:solidFill>
                  <a:schemeClr val="tx1"/>
                </a:solidFill>
                <a:latin typeface="Calibri"/>
                <a:ea typeface="+mn-ea"/>
                <a:cs typeface="+mn-cs"/>
              </a:rPr>
              <a:t> eller mere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første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Zoom </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 sekund</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grønne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ud punkt ud til diassets venstre kant,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3”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1”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2,75”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2,75”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2,25”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punkt på den vandrette tegnehjælpelinje på 0,0,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punkt på snefnugget.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5</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6"/>
            </a:pPr>
            <a:r>
              <a:rPr lang="da-DK" sz="1200" b="0" i="0" baseline="0" noProof="0" dirty="0" smtClean="0">
                <a:solidFill>
                  <a:schemeClr val="tx1"/>
                </a:solidFill>
                <a:latin typeface="Calibri"/>
                <a:ea typeface="+mn-ea"/>
                <a:cs typeface="+mn-cs"/>
              </a:rPr>
              <a:t>Højreklik på diassets baggrundsområde, og klik derefter på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Ryd </a:t>
            </a:r>
            <a:r>
              <a:rPr lang="da-DK" sz="1200" b="1" i="0" baseline="0" noProof="0" dirty="0" smtClean="0">
                <a:solidFill>
                  <a:schemeClr val="tx1"/>
                </a:solidFill>
                <a:latin typeface="Calibri"/>
                <a:ea typeface="+mn-ea"/>
                <a:cs typeface="+mn-cs"/>
              </a:rPr>
              <a:t>Vis tegnehjælpelinjer på skærmen</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Hjælpelinjeindstillinger </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OK</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startAt="6"/>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tekstboksen med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Markér citattekstboksen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Efter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bogstav</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Animér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tekst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 forsinkelse mellem bogstaver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21</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marR="0" indent="-22860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for at genskabe animationseffekterne for tekstboksen til tilskrivning af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tekstboksen til tilskrivning af citatet.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22,5”</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p:txBody>
      </p:sp>
      <p:sp>
        <p:nvSpPr>
          <p:cNvPr id="4" name="Slide Number Placeholder 3"/>
          <p:cNvSpPr>
            <a:spLocks noGrp="1"/>
          </p:cNvSpPr>
          <p:nvPr>
            <p:ph type="sldNum" sz="quarter" idx="10"/>
          </p:nvPr>
        </p:nvSpPr>
        <p:spPr/>
        <p:txBody>
          <a:bodyPr/>
          <a:lstStyle/>
          <a:p>
            <a:pPr algn="r" defTabSz="914400">
              <a:buNone/>
            </a:pPr>
            <a:fld id="{41AB9C18-8CAA-4223-81FA-B24ABEAFDA68}"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extLst>
      <p:ext uri="{BB962C8B-B14F-4D97-AF65-F5344CB8AC3E}">
        <p14:creationId xmlns:p14="http://schemas.microsoft.com/office/powerpoint/2010/main" val="42688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algn="l" defTabSz="914400">
              <a:buNone/>
            </a:pPr>
            <a:r>
              <a:rPr lang="da-DK" sz="1400" b="1" i="0" noProof="0" dirty="0" smtClean="0">
                <a:solidFill>
                  <a:schemeClr val="tx1"/>
                </a:solidFill>
                <a:latin typeface="Calibri"/>
                <a:ea typeface="+mn-ea"/>
                <a:cs typeface="+mn-cs"/>
              </a:rPr>
              <a:t>animeret sne</a:t>
            </a:r>
          </a:p>
          <a:p>
            <a:pPr marL="0" algn="l" defTabSz="914400">
              <a:buNone/>
            </a:pPr>
            <a:r>
              <a:rPr lang="da-DK" sz="1400" b="0" i="0" baseline="0" noProof="0" dirty="0" smtClean="0">
                <a:solidFill>
                  <a:schemeClr val="tx1"/>
                </a:solidFill>
                <a:latin typeface="Calibri"/>
                <a:ea typeface="+mn-ea"/>
                <a:cs typeface="+mn-cs"/>
              </a:rPr>
              <a:t>(svær)</a:t>
            </a:r>
          </a:p>
          <a:p>
            <a:pPr marL="0" algn="l" defTabSz="914400">
              <a:buNone/>
            </a:pPr>
            <a:endParaRPr lang="da-DK" noProof="0" dirty="0" smtClean="0"/>
          </a:p>
          <a:p>
            <a:pPr marL="0" algn="l" defTabSz="914400">
              <a:buNone/>
            </a:pPr>
            <a:endParaRPr lang="da-DK" noProof="0" dirty="0" smtClean="0"/>
          </a:p>
          <a:p>
            <a:pPr marL="0" indent="0" algn="l" defTabSz="914400">
              <a:buNone/>
            </a:pPr>
            <a:r>
              <a:rPr lang="da-DK" sz="1200" b="1" i="0" noProof="0" dirty="0" smtClean="0">
                <a:solidFill>
                  <a:schemeClr val="tx1"/>
                </a:solidFill>
                <a:latin typeface="Calibri"/>
                <a:ea typeface="+mn-ea"/>
                <a:cs typeface="+mn-cs"/>
              </a:rPr>
              <a:t>Tip</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Du får det bedste resultat med denne effekt, hvis du bruger et stort højopløseligt billede. Billedet i eksemplet herover er 2000 pixel i bredden og 750 pixel i højden. Det vil være en fordel at bruge tegneområder til at genskabe animationseffekterne. </a:t>
            </a:r>
          </a:p>
          <a:p>
            <a:pPr marL="228600" indent="-228600" algn="l" defTabSz="914400">
              <a:buNone/>
            </a:pPr>
            <a:endParaRPr lang="da-DK" noProof="0" dirty="0" smtClean="0"/>
          </a:p>
          <a:p>
            <a:pPr marL="228600" indent="-22860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til at vise og indstille tegneområder:</a:t>
            </a:r>
          </a:p>
          <a:p>
            <a:pPr marL="228600" indent="-228600" algn="l" defTabSz="914400">
              <a:buFont typeface="Calibri"/>
              <a:buAutoNum type="arabicPeriod"/>
            </a:pPr>
            <a:r>
              <a:rPr lang="da-DK" sz="1200" b="0" i="0" noProof="0" dirty="0" smtClean="0">
                <a:solidFill>
                  <a:schemeClr val="tx1"/>
                </a:solidFill>
                <a:latin typeface="Calibri"/>
                <a:ea typeface="+mn-ea"/>
                <a:cs typeface="+mn-cs"/>
              </a:rPr>
              <a:t>Højreklik på diasbaggrunden</a:t>
            </a:r>
            <a:r>
              <a:rPr lang="da-DK" sz="1200" b="0" i="0" baseline="0" noProof="0" dirty="0" smtClean="0">
                <a:solidFill>
                  <a:schemeClr val="tx1"/>
                </a:solidFill>
                <a:latin typeface="Calibri"/>
                <a:ea typeface="+mn-ea"/>
                <a:cs typeface="+mn-cs"/>
              </a:rPr>
              <a:t>, og </a:t>
            </a:r>
            <a:r>
              <a:rPr lang="da-DK" sz="1200" b="0" i="0" noProof="0" dirty="0" smtClean="0">
                <a:solidFill>
                  <a:schemeClr val="tx1"/>
                </a:solidFill>
                <a:latin typeface="Calibri"/>
                <a:ea typeface="+mn-ea"/>
                <a:cs typeface="+mn-cs"/>
              </a:rPr>
              <a:t> vælg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a:t>
            </a:r>
            <a:r>
              <a:rPr lang="da-DK" sz="1200" b="1"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Vis</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tegnehjælpelinjer</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på skærmen</a:t>
            </a:r>
            <a:r>
              <a:rPr lang="da-DK" sz="1200" b="0" i="0" noProof="0" dirty="0" smtClean="0">
                <a:solidFill>
                  <a:schemeClr val="tx1"/>
                </a:solidFill>
                <a:latin typeface="Calibri"/>
                <a:ea typeface="+mn-ea"/>
                <a:cs typeface="+mn-cs"/>
              </a:rPr>
              <a:t> i dialogboksen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 under indstillinger </a:t>
            </a:r>
            <a:r>
              <a:rPr lang="da-DK" sz="1200" b="0" i="0" noProof="0" smtClean="0">
                <a:solidFill>
                  <a:schemeClr val="tx1"/>
                </a:solidFill>
                <a:latin typeface="Calibri"/>
                <a:ea typeface="+mn-ea"/>
                <a:cs typeface="+mn-cs"/>
              </a:rPr>
              <a:t>for </a:t>
            </a:r>
            <a:r>
              <a:rPr lang="da-DK" sz="1200" b="1" i="0" noProof="0" smtClean="0">
                <a:solidFill>
                  <a:schemeClr val="tx1"/>
                </a:solidFill>
                <a:latin typeface="Calibri"/>
                <a:ea typeface="+mn-ea"/>
                <a:cs typeface="+mn-cs"/>
              </a:rPr>
              <a:t>hjælpelinjer</a:t>
            </a:r>
            <a:r>
              <a:rPr lang="da-DK" sz="1200" b="0" i="0" noProof="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og klik </a:t>
            </a:r>
            <a:r>
              <a:rPr lang="da-DK" sz="1200" b="0" i="0" noProof="0" smtClean="0">
                <a:solidFill>
                  <a:schemeClr val="tx1"/>
                </a:solidFill>
                <a:latin typeface="Calibri"/>
                <a:ea typeface="+mn-ea"/>
                <a:cs typeface="+mn-cs"/>
              </a:rPr>
              <a:t>derefter på </a:t>
            </a:r>
            <a:r>
              <a:rPr lang="da-DK" sz="1200" b="1" i="0" noProof="0" smtClean="0">
                <a:solidFill>
                  <a:schemeClr val="tx1"/>
                </a:solidFill>
                <a:latin typeface="Calibri"/>
                <a:ea typeface="+mn-ea"/>
                <a:cs typeface="+mn-cs"/>
              </a:rPr>
              <a:t>OK</a:t>
            </a:r>
            <a:r>
              <a:rPr lang="da-DK" sz="1200" b="0" i="0" noProof="0" dirty="0" smtClean="0">
                <a:solidFill>
                  <a:schemeClr val="tx1"/>
                </a:solidFill>
                <a:latin typeface="Calibri"/>
                <a:ea typeface="+mn-ea"/>
                <a:cs typeface="+mn-cs"/>
              </a:rPr>
              <a: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Bemærk! Der vises en vandret og en lodret hjælpelinje på </a:t>
            </a:r>
            <a:r>
              <a:rPr lang="da-DK" sz="1200" b="0" i="0" baseline="0" noProof="0" dirty="0" smtClean="0">
                <a:solidFill>
                  <a:schemeClr val="tx1"/>
                </a:solidFill>
                <a:latin typeface="Calibri"/>
                <a:ea typeface="+mn-ea"/>
                <a:cs typeface="+mn-cs"/>
              </a:rPr>
              <a:t> diasset </a:t>
            </a:r>
            <a:r>
              <a:rPr lang="da-DK" sz="1200" b="0" i="0" noProof="0" dirty="0" smtClean="0">
                <a:solidFill>
                  <a:schemeClr val="tx1"/>
                </a:solidFill>
                <a:latin typeface="Calibri"/>
                <a:ea typeface="+mn-ea"/>
                <a:cs typeface="+mn-cs"/>
              </a:rPr>
              <a:t>ved 0,00, som er standard</a:t>
            </a:r>
            <a:r>
              <a:rPr lang="da-DK" sz="1200" b="0" i="0" baseline="0" noProof="0" dirty="0" smtClean="0">
                <a:solidFill>
                  <a:schemeClr val="tx1"/>
                </a:solidFill>
                <a:latin typeface="Calibri"/>
                <a:ea typeface="+mn-ea"/>
                <a:cs typeface="+mn-cs"/>
              </a:rPr>
              <a:t>positionen</a:t>
            </a:r>
            <a:r>
              <a:rPr lang="da-DK" sz="1200" b="0" i="0" noProof="0" dirty="0" smtClean="0">
                <a:solidFill>
                  <a:schemeClr val="tx1"/>
                </a:solidFill>
                <a:latin typeface="Calibri"/>
                <a:ea typeface="+mn-ea"/>
                <a:cs typeface="+mn-cs"/>
              </a:rPr>
              <a:t>. Når</a:t>
            </a:r>
            <a:r>
              <a:rPr lang="da-DK" sz="1200" b="0" i="0" baseline="0" noProof="0" dirty="0" smtClean="0">
                <a:solidFill>
                  <a:schemeClr val="tx1"/>
                </a:solidFill>
                <a:latin typeface="Calibri"/>
                <a:ea typeface="+mn-ea"/>
                <a:cs typeface="+mn-cs"/>
              </a:rPr>
              <a:t> du trækker i hjælpelinjerne, viser markøren den nye position.</a:t>
            </a:r>
            <a:r>
              <a:rPr lang="da-DK" sz="1200" b="0" i="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noProof="0" dirty="0" smtClean="0">
                <a:solidFill>
                  <a:schemeClr val="tx1"/>
                </a:solidFill>
                <a:latin typeface="Calibri"/>
                <a:ea typeface="+mn-ea"/>
                <a:cs typeface="+mn-cs"/>
              </a:rPr>
              <a:t>Tryk på og hold Ctrl nede, vælg den lodrette</a:t>
            </a:r>
            <a:r>
              <a:rPr lang="da-DK" sz="1200" b="0" i="0" baseline="0" noProof="0" dirty="0" smtClean="0">
                <a:solidFill>
                  <a:schemeClr val="tx1"/>
                </a:solidFill>
                <a:latin typeface="Calibri"/>
                <a:ea typeface="+mn-ea"/>
                <a:cs typeface="+mn-cs"/>
              </a:rPr>
              <a:t> hjælpelinje, og træk </a:t>
            </a:r>
            <a:r>
              <a:rPr lang="da-DK" sz="1200" b="0" i="0" noProof="0" dirty="0" smtClean="0">
                <a:solidFill>
                  <a:schemeClr val="tx1"/>
                </a:solidFill>
                <a:latin typeface="Calibri"/>
                <a:ea typeface="+mn-ea"/>
                <a:cs typeface="+mn-cs"/>
              </a:rPr>
              <a:t>den derefter til positionen</a:t>
            </a:r>
            <a:r>
              <a:rPr lang="da-DK" sz="1200" b="0" i="0" baseline="0" noProof="0" dirty="0" smtClean="0">
                <a:solidFill>
                  <a:schemeClr val="tx1"/>
                </a:solidFill>
                <a:latin typeface="Calibri"/>
                <a:ea typeface="+mn-ea"/>
                <a:cs typeface="+mn-cs"/>
              </a:rPr>
              <a:t> 5</a:t>
            </a:r>
            <a:r>
              <a:rPr lang="da-DK" sz="1200" b="0" i="0" noProof="0" dirty="0" smtClean="0">
                <a:solidFill>
                  <a:schemeClr val="tx1"/>
                </a:solidFill>
                <a:latin typeface="Calibri"/>
                <a:ea typeface="+mn-ea"/>
                <a:cs typeface="+mn-cs"/>
              </a:rPr>
              <a:t>,00.</a:t>
            </a:r>
          </a:p>
          <a:p>
            <a:pPr marL="0" algn="l" defTabSz="914400">
              <a:buNone/>
            </a:pPr>
            <a:endParaRPr lang="da-DK" noProof="0" dirty="0" smtClean="0"/>
          </a:p>
          <a:p>
            <a:pPr marL="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for at genskabe billedeffekter på dette dias:</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Layout</a:t>
            </a:r>
            <a:r>
              <a:rPr lang="da-DK" sz="1200" b="0" i="0" noProof="0" dirty="0" smtClean="0">
                <a:solidFill>
                  <a:schemeClr val="tx1"/>
                </a:solidFill>
                <a:latin typeface="Calibri"/>
                <a:ea typeface="+mn-ea"/>
                <a:cs typeface="+mn-cs"/>
              </a:rPr>
              <a:t>, og klik derefter på </a:t>
            </a:r>
            <a:r>
              <a:rPr lang="da-DK" sz="1200" b="1" i="0" noProof="0" dirty="0" smtClean="0">
                <a:solidFill>
                  <a:schemeClr val="tx1"/>
                </a:solidFill>
                <a:latin typeface="Calibri"/>
                <a:ea typeface="+mn-ea"/>
                <a:cs typeface="+mn-cs"/>
              </a:rPr>
              <a:t>Tom</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Dias</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Startside</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Billede</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Billeder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Indsæt</a:t>
            </a:r>
            <a:r>
              <a:rPr lang="da-DK" sz="1200" b="0" i="0" noProof="0" dirty="0" smtClean="0">
                <a:solidFill>
                  <a:schemeClr val="tx1"/>
                </a:solidFill>
                <a:latin typeface="Calibri"/>
                <a:ea typeface="+mn-ea"/>
                <a:cs typeface="+mn-cs"/>
              </a:rPr>
              <a:t>. Vælg et billede i dialogboksen </a:t>
            </a:r>
            <a:r>
              <a:rPr lang="da-DK" sz="1200" b="1" i="0" noProof="0" dirty="0" smtClean="0">
                <a:solidFill>
                  <a:schemeClr val="tx1"/>
                </a:solidFill>
                <a:latin typeface="Calibri"/>
                <a:ea typeface="+mn-ea"/>
                <a:cs typeface="+mn-cs"/>
              </a:rPr>
              <a:t>Indsæt</a:t>
            </a:r>
            <a:r>
              <a:rPr lang="da-DK" sz="1200" b="1" i="0" baseline="0" noProof="0" dirty="0" smtClean="0">
                <a:solidFill>
                  <a:schemeClr val="tx1"/>
                </a:solidFill>
                <a:latin typeface="Calibri"/>
                <a:ea typeface="+mn-ea"/>
                <a:cs typeface="+mn-cs"/>
              </a:rPr>
              <a:t> billede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Vælg billedet </a:t>
            </a:r>
            <a:r>
              <a:rPr lang="da-DK" sz="1200" b="0" i="0" baseline="0" noProof="0" dirty="0" smtClean="0">
                <a:solidFill>
                  <a:schemeClr val="tx1"/>
                </a:solidFill>
                <a:latin typeface="Calibri"/>
                <a:ea typeface="+mn-ea"/>
                <a:cs typeface="+mn-cs"/>
              </a:rPr>
              <a:t>på diasset</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Klik på dialogboksstarten </a:t>
            </a:r>
            <a:r>
              <a:rPr lang="da-DK" sz="1200" b="1" i="0" noProof="0" dirty="0" smtClean="0">
                <a:solidFill>
                  <a:schemeClr val="tx1"/>
                </a:solidFill>
                <a:latin typeface="Calibri"/>
                <a:ea typeface="+mn-ea"/>
                <a:cs typeface="+mn-cs"/>
              </a:rPr>
              <a:t>Størrelse og placering</a:t>
            </a:r>
            <a:r>
              <a:rPr lang="da-DK" sz="1200" b="0" i="0" noProof="0" dirty="0" smtClean="0">
                <a:solidFill>
                  <a:schemeClr val="tx1"/>
                </a:solidFill>
                <a:latin typeface="Calibri"/>
                <a:ea typeface="+mn-ea"/>
                <a:cs typeface="+mn-cs"/>
              </a:rPr>
              <a:t>  i nederste højre hjørne af gruppen </a:t>
            </a:r>
            <a:r>
              <a:rPr lang="da-DK" b="1" i="0" baseline="0" noProof="0" smtClean="0"/>
              <a:t>Størrelse</a:t>
            </a:r>
            <a:r>
              <a:rPr lang="da-DK" b="0" i="0" baseline="0" noProof="0" smtClean="0"/>
              <a:t> </a:t>
            </a:r>
            <a:r>
              <a:rPr lang="da-DK" b="0" i="0" noProof="0" smtClean="0"/>
              <a:t>under </a:t>
            </a:r>
            <a:r>
              <a:rPr lang="da-DK" b="1" i="0" noProof="0" dirty="0" smtClean="0"/>
              <a:t>Billedværktøjer</a:t>
            </a:r>
            <a:r>
              <a:rPr lang="da-DK" b="0" i="0" noProof="0" dirty="0" smtClean="0"/>
              <a:t> under fanen </a:t>
            </a:r>
            <a:r>
              <a:rPr lang="da-DK" b="1" i="0" noProof="0" dirty="0" smtClean="0"/>
              <a:t>Format</a:t>
            </a:r>
            <a:r>
              <a:rPr lang="da-DK" b="0" i="0" noProof="0" dirty="0" smtClean="0"/>
              <a:t>. </a:t>
            </a:r>
            <a:r>
              <a:rPr lang="da-DK" b="0" i="0" baseline="0" noProof="0" dirty="0" smtClean="0"/>
              <a:t>Tilpas størrelsen, eller beskær billedet efter behov i dialogboksen </a:t>
            </a:r>
            <a:r>
              <a:rPr lang="da-DK" b="1" i="0" baseline="0" noProof="0" dirty="0" smtClean="0"/>
              <a:t>Formatér billede</a:t>
            </a:r>
            <a:r>
              <a:rPr lang="da-DK" b="0" i="0" noProof="0" smtClean="0"/>
              <a:t>, </a:t>
            </a:r>
            <a:r>
              <a:rPr lang="da-DK" b="0" i="0" baseline="0" noProof="0" smtClean="0"/>
              <a:t>så </a:t>
            </a:r>
            <a:r>
              <a:rPr lang="da-DK" b="0" i="0" noProof="0" dirty="0" smtClean="0"/>
              <a:t>højden er indstillet </a:t>
            </a:r>
            <a:r>
              <a:rPr lang="da-DK" b="0" i="0" noProof="0" smtClean="0"/>
              <a:t>til </a:t>
            </a:r>
            <a:r>
              <a:rPr lang="da-DK" b="1" i="0" noProof="0" smtClean="0"/>
              <a:t>7,5”</a:t>
            </a:r>
            <a:r>
              <a:rPr lang="da-DK" b="0" i="0" noProof="0" smtClean="0"/>
              <a:t> </a:t>
            </a:r>
            <a:r>
              <a:rPr lang="da-DK" b="0" i="0" noProof="0" dirty="0" smtClean="0"/>
              <a:t>og bredden er indstillet </a:t>
            </a:r>
            <a:r>
              <a:rPr lang="da-DK" b="0" i="0" noProof="0" smtClean="0"/>
              <a:t>til </a:t>
            </a:r>
            <a:r>
              <a:rPr lang="da-DK" b="1" i="0" noProof="0" smtClean="0"/>
              <a:t>20”</a:t>
            </a:r>
            <a:r>
              <a:rPr lang="da-DK" b="0" i="0" noProof="0" smtClean="0"/>
              <a:t>. </a:t>
            </a:r>
            <a:endParaRPr lang="da-DK" b="0" i="0" noProof="0" dirty="0" smtClean="0"/>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beskære billedet ved at klikke på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i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Venstre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Top</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Beskæringsposition</a:t>
            </a:r>
            <a:r>
              <a:rPr lang="da-DK" sz="1200" b="0" i="0" noProof="0" dirty="0" smtClean="0">
                <a:solidFill>
                  <a:schemeClr val="tx1"/>
                </a:solidFill>
                <a:effectLst/>
                <a:latin typeface="Calibri"/>
                <a:ea typeface="+mn-ea"/>
                <a:cs typeface="+mn-cs"/>
              </a:rPr>
              <a:t>.</a:t>
            </a:r>
            <a:r>
              <a:rPr lang="da-DK" sz="1200" b="0" i="0" noProof="0" dirty="0" smtClean="0">
                <a:solidFill>
                  <a:schemeClr val="tx1"/>
                </a:solidFill>
                <a:latin typeface="Calibri"/>
                <a:ea typeface="+mn-ea"/>
                <a:cs typeface="+mn-cs"/>
              </a:rPr>
              <a:t> </a:t>
            </a:r>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tilpasse størrelsen af billedet ved at klikke på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 i den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Størrelse og rotation</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peg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og benyt følgende fremgangsmåde: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 til dias</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Venstrejuster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midt på vandret</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effekten med det første snefnug på dette dias:</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Clipart</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Billeder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noProof="0" smtClean="0">
                <a:solidFill>
                  <a:schemeClr val="tx1"/>
                </a:solidFill>
                <a:latin typeface="Calibri"/>
                <a:ea typeface="+mn-ea"/>
                <a:cs typeface="+mn-cs"/>
              </a:rPr>
              <a:t>skriv </a:t>
            </a:r>
            <a:r>
              <a:rPr lang="da-DK" b="1" i="0" baseline="0" noProof="0" smtClean="0"/>
              <a:t>j0299587.wmf</a:t>
            </a:r>
            <a:r>
              <a:rPr lang="da-DK" b="0" i="0" baseline="0" noProof="0" smtClean="0"/>
              <a:t> </a:t>
            </a:r>
            <a:r>
              <a:rPr lang="da-DK" b="0" i="0" baseline="0" noProof="0" dirty="0" smtClean="0"/>
              <a:t>i feltet </a:t>
            </a:r>
            <a:r>
              <a:rPr lang="da-DK" b="1" i="0" baseline="0" noProof="0" dirty="0" smtClean="0"/>
              <a:t>Søg efter</a:t>
            </a:r>
            <a:r>
              <a:rPr lang="da-DK" b="0" i="0" baseline="0" noProof="0" dirty="0" smtClean="0"/>
              <a:t> i ruden </a:t>
            </a:r>
            <a:r>
              <a:rPr lang="da-DK" b="1" i="0" baseline="0" noProof="0" dirty="0" smtClean="0"/>
              <a:t>Clipart</a:t>
            </a:r>
            <a:r>
              <a:rPr lang="da-DK" b="0" i="0" baseline="0" noProof="0" dirty="0" smtClean="0"/>
              <a:t>, ryd</a:t>
            </a:r>
            <a:r>
              <a:rPr lang="da-DK" b="0" i="0" noProof="0" dirty="0" smtClean="0"/>
              <a:t> afkrydsningsfeltet </a:t>
            </a:r>
            <a:r>
              <a:rPr lang="da-DK" b="1" i="0" noProof="0" dirty="0" smtClean="0"/>
              <a:t>Medtag Office.com-indhold</a:t>
            </a:r>
            <a:r>
              <a:rPr lang="da-DK" b="0" i="0" noProof="0" dirty="0" smtClean="0"/>
              <a:t>, og klik derefter på </a:t>
            </a:r>
            <a:r>
              <a:rPr lang="da-DK" b="1" i="0" noProof="0" dirty="0" smtClean="0"/>
              <a:t>OK</a:t>
            </a:r>
            <a:r>
              <a:rPr lang="da-DK" b="0" i="0" noProof="0" dirty="0" smtClean="0"/>
              <a:t>. Vælg clipartfilen i ruden for at sætte det ind i diasset. Bemærk! Hvis du vælger en anden clipartfil, skal cliparten have formatet Windows Metafile (.wmf).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cliparten på diasset.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a:t>
            </a:r>
            <a:r>
              <a:rPr lang="da-DK" sz="1200" b="0" i="0" baseline="0" noProof="0" smtClean="0">
                <a:solidFill>
                  <a:schemeClr val="tx1"/>
                </a:solidFill>
                <a:latin typeface="Calibri"/>
                <a:ea typeface="+mn-ea"/>
                <a:cs typeface="+mn-cs"/>
              </a:rPr>
              <a:t>på </a:t>
            </a:r>
            <a:r>
              <a:rPr lang="da-DK" sz="1200" b="1" i="0" baseline="0" noProof="0" smtClean="0">
                <a:solidFill>
                  <a:schemeClr val="tx1"/>
                </a:solidFill>
                <a:latin typeface="Calibri"/>
                <a:ea typeface="+mn-ea"/>
                <a:cs typeface="+mn-cs"/>
              </a:rPr>
              <a:t>Ja</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dialogboksen </a:t>
            </a:r>
            <a:r>
              <a:rPr lang="da-DK" sz="1200" b="1" i="0" baseline="0" noProof="0" dirty="0" smtClean="0">
                <a:solidFill>
                  <a:schemeClr val="tx1"/>
                </a:solidFill>
                <a:latin typeface="Calibri"/>
                <a:ea typeface="+mn-ea"/>
                <a:cs typeface="+mn-cs"/>
              </a:rPr>
              <a:t>Microsoft </a:t>
            </a:r>
            <a:r>
              <a:rPr lang="da-DK" sz="1200" b="1" i="0" baseline="0" noProof="0" smtClean="0">
                <a:solidFill>
                  <a:schemeClr val="tx1"/>
                </a:solidFill>
                <a:latin typeface="Calibri"/>
                <a:ea typeface="+mn-ea"/>
                <a:cs typeface="+mn-cs"/>
              </a:rPr>
              <a:t>Office PowerPoint</a:t>
            </a:r>
            <a:r>
              <a:rPr lang="da-DK" sz="1200" b="0" i="0" baseline="0" noProof="0" smtClean="0">
                <a:solidFill>
                  <a:schemeClr val="tx1"/>
                </a:solidFill>
                <a:latin typeface="Calibri"/>
                <a:ea typeface="+mn-ea"/>
                <a:cs typeface="+mn-cs"/>
              </a:rPr>
              <a:t>. </a:t>
            </a:r>
            <a:endParaRPr lang="da-DK" sz="1200" b="0" i="0" baseline="0" noProof="0" dirty="0" smtClean="0">
              <a:solidFill>
                <a:schemeClr val="tx1"/>
              </a:solidFill>
              <a:latin typeface="Calibri"/>
              <a:ea typeface="+mn-ea"/>
              <a:cs typeface="+mn-cs"/>
            </a:endParaRP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det konverterede clipart på diasset. Klik på </a:t>
            </a:r>
            <a:r>
              <a:rPr lang="da-DK" sz="1200" b="1" i="0" baseline="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i gruppen </a:t>
            </a:r>
            <a:r>
              <a:rPr lang="da-DK" sz="1200" b="1" i="0" baseline="0" noProof="0" smtClean="0">
                <a:solidFill>
                  <a:schemeClr val="tx1"/>
                </a:solidFill>
                <a:latin typeface="Calibri"/>
                <a:ea typeface="+mn-ea"/>
                <a:cs typeface="+mn-cs"/>
              </a:rPr>
              <a:t>Redigering</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Valgrude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gruppen på øverste niveau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7.  Benyt følgende fremgangsmåde i 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objektet </a:t>
            </a:r>
            <a:r>
              <a:rPr lang="da-DK" sz="1200" b="1" i="0" baseline="0" noProof="0" dirty="0" smtClean="0">
                <a:solidFill>
                  <a:schemeClr val="tx1"/>
                </a:solidFill>
                <a:latin typeface="Calibri"/>
                <a:ea typeface="+mn-ea"/>
                <a:cs typeface="+mn-cs"/>
              </a:rPr>
              <a:t>Autofigur</a:t>
            </a:r>
            <a:r>
              <a:rPr lang="da-DK" sz="1200" b="0" i="0" baseline="0" noProof="0" dirty="0" smtClean="0">
                <a:solidFill>
                  <a:schemeClr val="tx1"/>
                </a:solidFill>
                <a:latin typeface="Calibri"/>
                <a:ea typeface="+mn-ea"/>
                <a:cs typeface="+mn-cs"/>
              </a:rPr>
              <a:t>, og tryk derefter på Slet.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Tryk på og hold Ctrl+Skift nede, markér alle de rektangulære figurer, og tryk på Slet.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og markér derefter alle kombinationstegninger. 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Gruppér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også gruppen af objekter (snefnuggene)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Figurfyld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(første række, første valgmulighed fra venstre)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Højreklik på gruppen af objekter på diasset, og klik derefter på </a:t>
            </a:r>
            <a:r>
              <a:rPr lang="da-DK" sz="1200" b="1" i="0" baseline="0" noProof="0" dirty="0" smtClean="0">
                <a:solidFill>
                  <a:schemeClr val="tx1"/>
                </a:solidFill>
                <a:latin typeface="Calibri"/>
                <a:ea typeface="+mn-ea"/>
                <a:cs typeface="+mn-cs"/>
              </a:rPr>
              <a:t>Klip</a:t>
            </a:r>
            <a:r>
              <a:rPr lang="da-DK" sz="1200" b="0" i="0" baseline="0" noProof="0" dirty="0" smtClean="0">
                <a:solidFill>
                  <a:schemeClr val="tx1"/>
                </a:solidFill>
                <a:latin typeface="Calibri"/>
                <a:ea typeface="+mn-ea"/>
                <a:cs typeface="+mn-cs"/>
              </a:rPr>
              <a:t>. Klik på pilen under </a:t>
            </a:r>
            <a:r>
              <a:rPr lang="da-DK" sz="1200" b="1" i="0" baseline="0" noProof="0" dirty="0" smtClean="0">
                <a:solidFill>
                  <a:schemeClr val="tx1"/>
                </a:solidFill>
                <a:latin typeface="Calibri"/>
                <a:ea typeface="+mn-ea"/>
                <a:cs typeface="+mn-cs"/>
              </a:rPr>
              <a:t>Sæt ind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Udklipsholder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Kontrollér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og vælg derefter </a:t>
            </a:r>
            <a:r>
              <a:rPr lang="da-DK" sz="1200" b="1" i="0" baseline="0" noProof="0" dirty="0" smtClean="0">
                <a:solidFill>
                  <a:schemeClr val="tx1"/>
                </a:solidFill>
                <a:latin typeface="Calibri"/>
                <a:ea typeface="+mn-ea"/>
                <a:cs typeface="+mn-cs"/>
              </a:rPr>
              <a:t>Billede (PNG)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Som</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det nye snefnug på diasset.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i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0,87”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b="1" i="0" noProof="0" dirty="0" smtClean="0">
                <a:latin typeface="Calibri"/>
                <a:cs typeface="+mn-cs"/>
              </a:rPr>
              <a:t>20</a:t>
            </a:r>
            <a:r>
              <a:rPr lang="da-DK" b="1" i="0" noProof="0" dirty="0" smtClean="0">
                <a:latin typeface="Arial"/>
                <a:cs typeface="Arial"/>
              </a:rPr>
              <a:t>° i </a:t>
            </a:r>
            <a:r>
              <a:rPr lang="da-DK" b="1" i="0" noProof="0" smtClean="0">
                <a:latin typeface="Arial"/>
                <a:cs typeface="Arial"/>
              </a:rPr>
              <a:t>feltet Rotation</a:t>
            </a:r>
            <a:r>
              <a:rPr lang="da-DK" sz="1200" b="0" i="0" baseline="0" noProof="0" smtClean="0">
                <a:solidFill>
                  <a:schemeClr val="tx1"/>
                </a:solidFill>
                <a:latin typeface="+mn-lt"/>
                <a:ea typeface="+mn-ea"/>
                <a:cs typeface="+mn-cs"/>
              </a:rPr>
              <a:t>.</a:t>
            </a:r>
            <a:endParaRPr lang="da-DK" b="1" i="0" noProof="0" dirty="0" smtClean="0">
              <a:latin typeface="Arial"/>
              <a:cs typeface="Arial"/>
            </a:endParaRPr>
          </a:p>
          <a:p>
            <a:pPr marL="228600" indent="-228600" algn="l" defTabSz="914400">
              <a:buFont typeface="Calibri"/>
              <a:buAutoNum type="arabicPeriod" startAt="12"/>
            </a:pPr>
            <a:r>
              <a:rPr lang="da-DK" sz="1200" b="0" i="0" baseline="0" noProof="0" dirty="0" smtClean="0">
                <a:solidFill>
                  <a:schemeClr val="tx1"/>
                </a:solidFill>
                <a:latin typeface="Calibri"/>
                <a:ea typeface="+mn-ea"/>
                <a:cs typeface="+mn-cs"/>
              </a:rPr>
              <a:t>Træk snefnugget til billedets øverste venstre hjørne.</a:t>
            </a:r>
          </a:p>
          <a:p>
            <a:pPr marL="228600" indent="-228600" algn="l" defTabSz="914400">
              <a:buFont typeface="Calibri"/>
              <a:buAutoNum type="arabicPeriod" startAt="12"/>
            </a:pPr>
            <a:endParaRPr lang="da-DK" noProof="0" dirty="0" smtClean="0"/>
          </a:p>
          <a:p>
            <a:pPr marL="228600" indent="-228600" algn="l" defTabSz="914400">
              <a:buFont typeface="Calibri"/>
              <a:buAutoNum type="arabicPeriod" startAt="12"/>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a:t>
            </a:r>
            <a:r>
              <a:rPr lang="da-DK" sz="1200" b="0" i="0" baseline="0" noProof="0" dirty="0" smtClean="0">
                <a:solidFill>
                  <a:schemeClr val="tx1"/>
                </a:solidFill>
                <a:latin typeface="Calibri"/>
                <a:ea typeface="+mn-ea"/>
                <a:cs typeface="+mn-cs"/>
              </a:rPr>
              <a:t>det andet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snefnugget på diasset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andet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0,42”</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0,36”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andet snefnug ud til den venstre kant af diasset.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det tredje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det andet </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snefnug</a:t>
            </a:r>
            <a:r>
              <a:rPr lang="da-DK" sz="1200" b="0" i="0" baseline="0" noProof="0" dirty="0" smtClean="0">
                <a:solidFill>
                  <a:schemeClr val="tx1"/>
                </a:solidFill>
                <a:latin typeface="Calibri"/>
                <a:ea typeface="+mn-ea"/>
                <a:cs typeface="+mn-cs"/>
              </a:rPr>
              <a:t>billede på diasset.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tredje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0,56”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0,48”</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tredje snefnug ud til venstre kant af diasset, så det er under og en smule til venstre for det andet snefnug.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tekstboksen til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smtClean="0">
                <a:solidFill>
                  <a:schemeClr val="tx1"/>
                </a:solidFill>
                <a:latin typeface="Calibri"/>
                <a:ea typeface="+mn-ea"/>
                <a:cs typeface="+mn-cs"/>
              </a:rPr>
              <a:t>Skrifttype</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18</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til højre for det første snefnug, så det er tæt på det øverste venstre hjørne i diasset.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0" marR="0" indent="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til at genskabe tilskrivningen af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tilskrivningen af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 vælg </a:t>
            </a:r>
            <a:r>
              <a:rPr lang="da-DK" sz="1200" b="1" i="0" baseline="0" noProof="0" dirty="0" smtClean="0">
                <a:solidFill>
                  <a:schemeClr val="tx1"/>
                </a:solidFill>
                <a:latin typeface="Calibri"/>
                <a:ea typeface="+mn-ea"/>
                <a:cs typeface="+mn-cs"/>
              </a:rPr>
              <a:t>14</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så den er under og til højre for tekstboksen med citatet.</a:t>
            </a:r>
          </a:p>
          <a:p>
            <a:pPr marL="228600" indent="-228600" algn="l" defTabSz="914400">
              <a:buNone/>
            </a:pPr>
            <a:endParaRPr lang="da-DK" noProof="0" dirty="0" smtClean="0"/>
          </a:p>
          <a:p>
            <a:pPr marL="228600" indent="-228600" algn="l" defTabSz="914400">
              <a:buNone/>
            </a:pPr>
            <a:endParaRPr lang="da-DK" noProof="0" dirty="0" smtClean="0"/>
          </a:p>
          <a:p>
            <a:pPr marL="0" indent="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andet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I forbindelse med denne procedure er det nyttigt at vise linealen og zoome ud af diasset for at kunne genskabe animationseffekterne.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50%</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Vælg også </a:t>
            </a:r>
            <a:r>
              <a:rPr lang="da-DK" sz="1200" b="1" i="0" baseline="0" noProof="0" dirty="0" smtClean="0">
                <a:solidFill>
                  <a:schemeClr val="tx1"/>
                </a:solidFill>
                <a:latin typeface="Calibri"/>
                <a:ea typeface="+mn-ea"/>
                <a:cs typeface="+mn-cs"/>
              </a:rPr>
              <a:t>Lineal</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Vis/skjul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0,00</a:t>
            </a:r>
            <a:r>
              <a:rPr lang="da-DK" sz="1200" b="0" i="1"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lodret tegnehjælpelinje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0,4”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0,8”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på 5,0” 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12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2</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Gentag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tredje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t>
            </a:r>
            <a:r>
              <a:rPr lang="da-DK" sz="1200" b="1" i="0" baseline="0" noProof="0" smtClean="0">
                <a:solidFill>
                  <a:schemeClr val="tx1"/>
                </a:solidFill>
                <a:latin typeface="Calibri"/>
                <a:ea typeface="+mn-ea"/>
                <a:cs typeface="+mn-cs"/>
              </a:rPr>
              <a:t>animation</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punkt til det sted, hvor de lodrette og vandrette tegnehjælpelinjer krydses i 0,0.</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0.25”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0,25”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 </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Mod uret</a:t>
            </a:r>
            <a:r>
              <a:rPr lang="da-DK" sz="1200" b="0" i="0" baseline="0" noProof="0" dirty="0" smtClean="0">
                <a:solidFill>
                  <a:schemeClr val="tx1"/>
                </a:solidFill>
                <a:latin typeface="Calibri"/>
                <a:ea typeface="+mn-ea"/>
                <a:cs typeface="+mn-cs"/>
              </a:rPr>
              <a:t>, der også er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 </a:t>
            </a:r>
            <a:r>
              <a:rPr lang="da-DK" sz="1200" b="1" i="0"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og tryk derefter på Enter.</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billedanimationseffekterne:</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store billede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Linjer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Venstre</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effekten med den venstre bevægelsessti til det store billede. Peg på endepunktet (rød pil) for den valgte bevægelsessti, indtil markøren bliver en 2-hovedet pil. Tryk på og hold Skift nede, og træk derefter endepunktet helt ud til diassets venstre kant. (Bemærk! Sørg for, at du kun udvider bevægelsesstien ved at trække i endepunktet og ikke trækker hele bevægelsesstien op, ned, til venstre eller til højre. Det kan være nødvendigt at zoome ind på diasset for at kunnet trække stien mere nøjagtigt.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100%</a:t>
            </a:r>
            <a:r>
              <a:rPr lang="da-DK" sz="1200" b="0" i="0" baseline="0" noProof="0" dirty="0" smtClean="0">
                <a:solidFill>
                  <a:schemeClr val="tx1"/>
                </a:solidFill>
                <a:latin typeface="Calibri"/>
                <a:ea typeface="+mn-ea"/>
                <a:cs typeface="+mn-cs"/>
              </a:rPr>
              <a:t> eller mere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første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Zoom </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 sekund</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grønne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ud punkt ud til diassets venstre kant,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3”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1”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2,75”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2,75”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2,25”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punkt på den vandrette tegnehjælpelinje på 0,0,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punkt på snefnugget.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5</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6"/>
            </a:pPr>
            <a:r>
              <a:rPr lang="da-DK" sz="1200" b="0" i="0" baseline="0" noProof="0" dirty="0" smtClean="0">
                <a:solidFill>
                  <a:schemeClr val="tx1"/>
                </a:solidFill>
                <a:latin typeface="Calibri"/>
                <a:ea typeface="+mn-ea"/>
                <a:cs typeface="+mn-cs"/>
              </a:rPr>
              <a:t>Højreklik på diassets baggrundsområde, og klik derefter på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Ryd </a:t>
            </a:r>
            <a:r>
              <a:rPr lang="da-DK" sz="1200" b="1" i="0" baseline="0" noProof="0" dirty="0" smtClean="0">
                <a:solidFill>
                  <a:schemeClr val="tx1"/>
                </a:solidFill>
                <a:latin typeface="Calibri"/>
                <a:ea typeface="+mn-ea"/>
                <a:cs typeface="+mn-cs"/>
              </a:rPr>
              <a:t>Vis tegnehjælpelinjer på skærmen</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Hjælpelinjeindstillinger </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OK</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startAt="6"/>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tekstboksen med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Markér citattekstboksen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Efter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bogstav</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Animér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tekst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 forsinkelse mellem bogstaver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21</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marR="0" indent="-22860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for at genskabe animationseffekterne for tekstboksen til tilskrivning af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tekstboksen til tilskrivning af citatet.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22,5”</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p:txBody>
      </p:sp>
      <p:sp>
        <p:nvSpPr>
          <p:cNvPr id="4" name="Slide Number Placeholder 3"/>
          <p:cNvSpPr>
            <a:spLocks noGrp="1"/>
          </p:cNvSpPr>
          <p:nvPr>
            <p:ph type="sldNum" sz="quarter" idx="10"/>
          </p:nvPr>
        </p:nvSpPr>
        <p:spPr/>
        <p:txBody>
          <a:bodyPr/>
          <a:lstStyle/>
          <a:p>
            <a:pPr algn="r" defTabSz="914400">
              <a:buNone/>
            </a:pPr>
            <a:fld id="{41AB9C18-8CAA-4223-81FA-B24ABEAFDA68}" type="slidenum">
              <a:rPr lang="en-US" sz="1200" b="0" i="0">
                <a:latin typeface="Calibri"/>
                <a:ea typeface="+mn-ea"/>
                <a:cs typeface="+mn-cs"/>
              </a:rPr>
              <a:pPr algn="r" defTabSz="914400">
                <a:buNone/>
              </a:pPr>
              <a:t>2</a:t>
            </a:fld>
            <a:endParaRPr lang="en-US" sz="1200" b="0" i="0">
              <a:latin typeface="Calibri"/>
              <a:ea typeface="+mn-ea"/>
              <a:cs typeface="+mn-cs"/>
            </a:endParaRPr>
          </a:p>
        </p:txBody>
      </p:sp>
    </p:spTree>
    <p:extLst>
      <p:ext uri="{BB962C8B-B14F-4D97-AF65-F5344CB8AC3E}">
        <p14:creationId xmlns:p14="http://schemas.microsoft.com/office/powerpoint/2010/main" val="415641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algn="l" defTabSz="914400">
              <a:buNone/>
            </a:pPr>
            <a:r>
              <a:rPr lang="da-DK" sz="1400" b="1" i="0" noProof="0" dirty="0" smtClean="0">
                <a:solidFill>
                  <a:schemeClr val="tx1"/>
                </a:solidFill>
                <a:latin typeface="Calibri"/>
                <a:ea typeface="+mn-ea"/>
                <a:cs typeface="+mn-cs"/>
              </a:rPr>
              <a:t>animeret sne</a:t>
            </a:r>
          </a:p>
          <a:p>
            <a:pPr marL="0" algn="l" defTabSz="914400">
              <a:buNone/>
            </a:pPr>
            <a:r>
              <a:rPr lang="da-DK" sz="1400" b="0" i="0" baseline="0" noProof="0" dirty="0" smtClean="0">
                <a:solidFill>
                  <a:schemeClr val="tx1"/>
                </a:solidFill>
                <a:latin typeface="Calibri"/>
                <a:ea typeface="+mn-ea"/>
                <a:cs typeface="+mn-cs"/>
              </a:rPr>
              <a:t>(svær)</a:t>
            </a:r>
          </a:p>
          <a:p>
            <a:pPr marL="0" algn="l" defTabSz="914400">
              <a:buNone/>
            </a:pPr>
            <a:endParaRPr lang="da-DK" noProof="0" dirty="0" smtClean="0"/>
          </a:p>
          <a:p>
            <a:pPr marL="0" algn="l" defTabSz="914400">
              <a:buNone/>
            </a:pPr>
            <a:endParaRPr lang="da-DK" noProof="0" dirty="0" smtClean="0"/>
          </a:p>
          <a:p>
            <a:pPr marL="0" indent="0" algn="l" defTabSz="914400">
              <a:buNone/>
            </a:pPr>
            <a:r>
              <a:rPr lang="da-DK" sz="1200" b="1" i="0" noProof="0" dirty="0" smtClean="0">
                <a:solidFill>
                  <a:schemeClr val="tx1"/>
                </a:solidFill>
                <a:latin typeface="Calibri"/>
                <a:ea typeface="+mn-ea"/>
                <a:cs typeface="+mn-cs"/>
              </a:rPr>
              <a:t>Tip</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Du får det bedste resultat med denne effekt, hvis du bruger et stort højopløseligt billede. Billedet i eksemplet herover er 2000 pixel i bredden og 750 pixel i højden. Det vil være en fordel at bruge tegneområder til at genskabe animationseffekterne. </a:t>
            </a:r>
          </a:p>
          <a:p>
            <a:pPr marL="228600" indent="-228600" algn="l" defTabSz="914400">
              <a:buNone/>
            </a:pPr>
            <a:endParaRPr lang="da-DK" noProof="0" dirty="0" smtClean="0"/>
          </a:p>
          <a:p>
            <a:pPr marL="228600" indent="-22860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til at vise og indstille tegneområder:</a:t>
            </a:r>
          </a:p>
          <a:p>
            <a:pPr marL="228600" indent="-228600" algn="l" defTabSz="914400">
              <a:buFont typeface="Calibri"/>
              <a:buAutoNum type="arabicPeriod"/>
            </a:pPr>
            <a:r>
              <a:rPr lang="da-DK" sz="1200" b="0" i="0" noProof="0" dirty="0" smtClean="0">
                <a:solidFill>
                  <a:schemeClr val="tx1"/>
                </a:solidFill>
                <a:latin typeface="Calibri"/>
                <a:ea typeface="+mn-ea"/>
                <a:cs typeface="+mn-cs"/>
              </a:rPr>
              <a:t>Højreklik på diasbaggrunden</a:t>
            </a:r>
            <a:r>
              <a:rPr lang="da-DK" sz="1200" b="0" i="0" baseline="0" noProof="0" dirty="0" smtClean="0">
                <a:solidFill>
                  <a:schemeClr val="tx1"/>
                </a:solidFill>
                <a:latin typeface="Calibri"/>
                <a:ea typeface="+mn-ea"/>
                <a:cs typeface="+mn-cs"/>
              </a:rPr>
              <a:t>, og </a:t>
            </a:r>
            <a:r>
              <a:rPr lang="da-DK" sz="1200" b="0" i="0" noProof="0" dirty="0" smtClean="0">
                <a:solidFill>
                  <a:schemeClr val="tx1"/>
                </a:solidFill>
                <a:latin typeface="Calibri"/>
                <a:ea typeface="+mn-ea"/>
                <a:cs typeface="+mn-cs"/>
              </a:rPr>
              <a:t> vælg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a:t>
            </a:r>
            <a:r>
              <a:rPr lang="da-DK" sz="1200" b="1"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Vis</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tegnehjælpelinjer</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på skærmen</a:t>
            </a:r>
            <a:r>
              <a:rPr lang="da-DK" sz="1200" b="0" i="0" noProof="0" dirty="0" smtClean="0">
                <a:solidFill>
                  <a:schemeClr val="tx1"/>
                </a:solidFill>
                <a:latin typeface="Calibri"/>
                <a:ea typeface="+mn-ea"/>
                <a:cs typeface="+mn-cs"/>
              </a:rPr>
              <a:t> i dialogboksen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 under indstillinger </a:t>
            </a:r>
            <a:r>
              <a:rPr lang="da-DK" sz="1200" b="0" i="0" noProof="0" smtClean="0">
                <a:solidFill>
                  <a:schemeClr val="tx1"/>
                </a:solidFill>
                <a:latin typeface="Calibri"/>
                <a:ea typeface="+mn-ea"/>
                <a:cs typeface="+mn-cs"/>
              </a:rPr>
              <a:t>for </a:t>
            </a:r>
            <a:r>
              <a:rPr lang="da-DK" sz="1200" b="1" i="0" noProof="0" smtClean="0">
                <a:solidFill>
                  <a:schemeClr val="tx1"/>
                </a:solidFill>
                <a:latin typeface="Calibri"/>
                <a:ea typeface="+mn-ea"/>
                <a:cs typeface="+mn-cs"/>
              </a:rPr>
              <a:t>hjælpelinjer</a:t>
            </a:r>
            <a:r>
              <a:rPr lang="da-DK" sz="1200" b="0" i="0" noProof="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og klik </a:t>
            </a:r>
            <a:r>
              <a:rPr lang="da-DK" sz="1200" b="0" i="0" noProof="0" smtClean="0">
                <a:solidFill>
                  <a:schemeClr val="tx1"/>
                </a:solidFill>
                <a:latin typeface="Calibri"/>
                <a:ea typeface="+mn-ea"/>
                <a:cs typeface="+mn-cs"/>
              </a:rPr>
              <a:t>derefter på </a:t>
            </a:r>
            <a:r>
              <a:rPr lang="da-DK" sz="1200" b="1" i="0" noProof="0" smtClean="0">
                <a:solidFill>
                  <a:schemeClr val="tx1"/>
                </a:solidFill>
                <a:latin typeface="Calibri"/>
                <a:ea typeface="+mn-ea"/>
                <a:cs typeface="+mn-cs"/>
              </a:rPr>
              <a:t>OK</a:t>
            </a:r>
            <a:r>
              <a:rPr lang="da-DK" sz="1200" b="0" i="0" noProof="0" dirty="0" smtClean="0">
                <a:solidFill>
                  <a:schemeClr val="tx1"/>
                </a:solidFill>
                <a:latin typeface="Calibri"/>
                <a:ea typeface="+mn-ea"/>
                <a:cs typeface="+mn-cs"/>
              </a:rPr>
              <a: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Bemærk! Der vises en vandret og en lodret hjælpelinje på </a:t>
            </a:r>
            <a:r>
              <a:rPr lang="da-DK" sz="1200" b="0" i="0" baseline="0" noProof="0" dirty="0" smtClean="0">
                <a:solidFill>
                  <a:schemeClr val="tx1"/>
                </a:solidFill>
                <a:latin typeface="Calibri"/>
                <a:ea typeface="+mn-ea"/>
                <a:cs typeface="+mn-cs"/>
              </a:rPr>
              <a:t> diasset </a:t>
            </a:r>
            <a:r>
              <a:rPr lang="da-DK" sz="1200" b="0" i="0" noProof="0" dirty="0" smtClean="0">
                <a:solidFill>
                  <a:schemeClr val="tx1"/>
                </a:solidFill>
                <a:latin typeface="Calibri"/>
                <a:ea typeface="+mn-ea"/>
                <a:cs typeface="+mn-cs"/>
              </a:rPr>
              <a:t>ved 0,00, som er standard</a:t>
            </a:r>
            <a:r>
              <a:rPr lang="da-DK" sz="1200" b="0" i="0" baseline="0" noProof="0" dirty="0" smtClean="0">
                <a:solidFill>
                  <a:schemeClr val="tx1"/>
                </a:solidFill>
                <a:latin typeface="Calibri"/>
                <a:ea typeface="+mn-ea"/>
                <a:cs typeface="+mn-cs"/>
              </a:rPr>
              <a:t>positionen</a:t>
            </a:r>
            <a:r>
              <a:rPr lang="da-DK" sz="1200" b="0" i="0" noProof="0" dirty="0" smtClean="0">
                <a:solidFill>
                  <a:schemeClr val="tx1"/>
                </a:solidFill>
                <a:latin typeface="Calibri"/>
                <a:ea typeface="+mn-ea"/>
                <a:cs typeface="+mn-cs"/>
              </a:rPr>
              <a:t>. Når</a:t>
            </a:r>
            <a:r>
              <a:rPr lang="da-DK" sz="1200" b="0" i="0" baseline="0" noProof="0" dirty="0" smtClean="0">
                <a:solidFill>
                  <a:schemeClr val="tx1"/>
                </a:solidFill>
                <a:latin typeface="Calibri"/>
                <a:ea typeface="+mn-ea"/>
                <a:cs typeface="+mn-cs"/>
              </a:rPr>
              <a:t> du trækker i hjælpelinjerne, viser markøren den nye position.</a:t>
            </a:r>
            <a:r>
              <a:rPr lang="da-DK" sz="1200" b="0" i="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noProof="0" dirty="0" smtClean="0">
                <a:solidFill>
                  <a:schemeClr val="tx1"/>
                </a:solidFill>
                <a:latin typeface="Calibri"/>
                <a:ea typeface="+mn-ea"/>
                <a:cs typeface="+mn-cs"/>
              </a:rPr>
              <a:t>Tryk på og hold Ctrl nede, vælg den lodrette</a:t>
            </a:r>
            <a:r>
              <a:rPr lang="da-DK" sz="1200" b="0" i="0" baseline="0" noProof="0" dirty="0" smtClean="0">
                <a:solidFill>
                  <a:schemeClr val="tx1"/>
                </a:solidFill>
                <a:latin typeface="Calibri"/>
                <a:ea typeface="+mn-ea"/>
                <a:cs typeface="+mn-cs"/>
              </a:rPr>
              <a:t> hjælpelinje, og træk </a:t>
            </a:r>
            <a:r>
              <a:rPr lang="da-DK" sz="1200" b="0" i="0" noProof="0" dirty="0" smtClean="0">
                <a:solidFill>
                  <a:schemeClr val="tx1"/>
                </a:solidFill>
                <a:latin typeface="Calibri"/>
                <a:ea typeface="+mn-ea"/>
                <a:cs typeface="+mn-cs"/>
              </a:rPr>
              <a:t>den derefter til positionen</a:t>
            </a:r>
            <a:r>
              <a:rPr lang="da-DK" sz="1200" b="0" i="0" baseline="0" noProof="0" dirty="0" smtClean="0">
                <a:solidFill>
                  <a:schemeClr val="tx1"/>
                </a:solidFill>
                <a:latin typeface="Calibri"/>
                <a:ea typeface="+mn-ea"/>
                <a:cs typeface="+mn-cs"/>
              </a:rPr>
              <a:t> 5</a:t>
            </a:r>
            <a:r>
              <a:rPr lang="da-DK" sz="1200" b="0" i="0" noProof="0" dirty="0" smtClean="0">
                <a:solidFill>
                  <a:schemeClr val="tx1"/>
                </a:solidFill>
                <a:latin typeface="Calibri"/>
                <a:ea typeface="+mn-ea"/>
                <a:cs typeface="+mn-cs"/>
              </a:rPr>
              <a:t>,00.</a:t>
            </a:r>
          </a:p>
          <a:p>
            <a:pPr marL="0" algn="l" defTabSz="914400">
              <a:buNone/>
            </a:pPr>
            <a:endParaRPr lang="da-DK" noProof="0" dirty="0" smtClean="0"/>
          </a:p>
          <a:p>
            <a:pPr marL="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for at genskabe billedeffekter på dette dias:</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Layout</a:t>
            </a:r>
            <a:r>
              <a:rPr lang="da-DK" sz="1200" b="0" i="0" noProof="0" dirty="0" smtClean="0">
                <a:solidFill>
                  <a:schemeClr val="tx1"/>
                </a:solidFill>
                <a:latin typeface="Calibri"/>
                <a:ea typeface="+mn-ea"/>
                <a:cs typeface="+mn-cs"/>
              </a:rPr>
              <a:t>, og klik derefter på </a:t>
            </a:r>
            <a:r>
              <a:rPr lang="da-DK" sz="1200" b="1" i="0" noProof="0" dirty="0" smtClean="0">
                <a:solidFill>
                  <a:schemeClr val="tx1"/>
                </a:solidFill>
                <a:latin typeface="Calibri"/>
                <a:ea typeface="+mn-ea"/>
                <a:cs typeface="+mn-cs"/>
              </a:rPr>
              <a:t>Tom</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Dias</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Startside</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Billede</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Billeder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Indsæt</a:t>
            </a:r>
            <a:r>
              <a:rPr lang="da-DK" sz="1200" b="0" i="0" noProof="0" dirty="0" smtClean="0">
                <a:solidFill>
                  <a:schemeClr val="tx1"/>
                </a:solidFill>
                <a:latin typeface="Calibri"/>
                <a:ea typeface="+mn-ea"/>
                <a:cs typeface="+mn-cs"/>
              </a:rPr>
              <a:t>. Vælg et billede i dialogboksen </a:t>
            </a:r>
            <a:r>
              <a:rPr lang="da-DK" sz="1200" b="1" i="0" noProof="0" dirty="0" smtClean="0">
                <a:solidFill>
                  <a:schemeClr val="tx1"/>
                </a:solidFill>
                <a:latin typeface="Calibri"/>
                <a:ea typeface="+mn-ea"/>
                <a:cs typeface="+mn-cs"/>
              </a:rPr>
              <a:t>Indsæt</a:t>
            </a:r>
            <a:r>
              <a:rPr lang="da-DK" sz="1200" b="1" i="0" baseline="0" noProof="0" dirty="0" smtClean="0">
                <a:solidFill>
                  <a:schemeClr val="tx1"/>
                </a:solidFill>
                <a:latin typeface="Calibri"/>
                <a:ea typeface="+mn-ea"/>
                <a:cs typeface="+mn-cs"/>
              </a:rPr>
              <a:t> billede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Vælg billedet </a:t>
            </a:r>
            <a:r>
              <a:rPr lang="da-DK" sz="1200" b="0" i="0" baseline="0" noProof="0" dirty="0" smtClean="0">
                <a:solidFill>
                  <a:schemeClr val="tx1"/>
                </a:solidFill>
                <a:latin typeface="Calibri"/>
                <a:ea typeface="+mn-ea"/>
                <a:cs typeface="+mn-cs"/>
              </a:rPr>
              <a:t>på diasset</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Klik på dialogboksstarten </a:t>
            </a:r>
            <a:r>
              <a:rPr lang="da-DK" sz="1200" b="1" i="0" noProof="0" dirty="0" smtClean="0">
                <a:solidFill>
                  <a:schemeClr val="tx1"/>
                </a:solidFill>
                <a:latin typeface="Calibri"/>
                <a:ea typeface="+mn-ea"/>
                <a:cs typeface="+mn-cs"/>
              </a:rPr>
              <a:t>Størrelse og placering</a:t>
            </a:r>
            <a:r>
              <a:rPr lang="da-DK" sz="1200" b="0" i="0" noProof="0" dirty="0" smtClean="0">
                <a:solidFill>
                  <a:schemeClr val="tx1"/>
                </a:solidFill>
                <a:latin typeface="Calibri"/>
                <a:ea typeface="+mn-ea"/>
                <a:cs typeface="+mn-cs"/>
              </a:rPr>
              <a:t>  i nederste højre hjørne af gruppen </a:t>
            </a:r>
            <a:r>
              <a:rPr lang="da-DK" b="1" i="0" baseline="0" noProof="0" smtClean="0"/>
              <a:t>Størrelse</a:t>
            </a:r>
            <a:r>
              <a:rPr lang="da-DK" b="0" i="0" baseline="0" noProof="0" smtClean="0"/>
              <a:t> </a:t>
            </a:r>
            <a:r>
              <a:rPr lang="da-DK" b="0" i="0" noProof="0" smtClean="0"/>
              <a:t>under </a:t>
            </a:r>
            <a:r>
              <a:rPr lang="da-DK" b="1" i="0" noProof="0" dirty="0" smtClean="0"/>
              <a:t>Billedværktøjer</a:t>
            </a:r>
            <a:r>
              <a:rPr lang="da-DK" b="0" i="0" noProof="0" dirty="0" smtClean="0"/>
              <a:t> under fanen </a:t>
            </a:r>
            <a:r>
              <a:rPr lang="da-DK" b="1" i="0" noProof="0" dirty="0" smtClean="0"/>
              <a:t>Format</a:t>
            </a:r>
            <a:r>
              <a:rPr lang="da-DK" b="0" i="0" noProof="0" dirty="0" smtClean="0"/>
              <a:t>. </a:t>
            </a:r>
            <a:r>
              <a:rPr lang="da-DK" b="0" i="0" baseline="0" noProof="0" dirty="0" smtClean="0"/>
              <a:t>Tilpas størrelsen, eller beskær billedet efter behov i dialogboksen </a:t>
            </a:r>
            <a:r>
              <a:rPr lang="da-DK" b="1" i="0" baseline="0" noProof="0" dirty="0" smtClean="0"/>
              <a:t>Formatér billede</a:t>
            </a:r>
            <a:r>
              <a:rPr lang="da-DK" b="0" i="0" noProof="0" smtClean="0"/>
              <a:t>, </a:t>
            </a:r>
            <a:r>
              <a:rPr lang="da-DK" b="0" i="0" baseline="0" noProof="0" smtClean="0"/>
              <a:t>så </a:t>
            </a:r>
            <a:r>
              <a:rPr lang="da-DK" b="0" i="0" noProof="0" dirty="0" smtClean="0"/>
              <a:t>højden er indstillet </a:t>
            </a:r>
            <a:r>
              <a:rPr lang="da-DK" b="0" i="0" noProof="0" smtClean="0"/>
              <a:t>til </a:t>
            </a:r>
            <a:r>
              <a:rPr lang="da-DK" b="1" i="0" noProof="0" smtClean="0"/>
              <a:t>7,5”</a:t>
            </a:r>
            <a:r>
              <a:rPr lang="da-DK" b="0" i="0" noProof="0" smtClean="0"/>
              <a:t> </a:t>
            </a:r>
            <a:r>
              <a:rPr lang="da-DK" b="0" i="0" noProof="0" dirty="0" smtClean="0"/>
              <a:t>og bredden er indstillet </a:t>
            </a:r>
            <a:r>
              <a:rPr lang="da-DK" b="0" i="0" noProof="0" smtClean="0"/>
              <a:t>til </a:t>
            </a:r>
            <a:r>
              <a:rPr lang="da-DK" b="1" i="0" noProof="0" smtClean="0"/>
              <a:t>20”</a:t>
            </a:r>
            <a:r>
              <a:rPr lang="da-DK" b="0" i="0" noProof="0" smtClean="0"/>
              <a:t>. </a:t>
            </a:r>
            <a:endParaRPr lang="da-DK" b="0" i="0" noProof="0" dirty="0" smtClean="0"/>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beskære billedet ved at klikke på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i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Venstre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Top</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Beskæringsposition</a:t>
            </a:r>
            <a:r>
              <a:rPr lang="da-DK" sz="1200" b="0" i="0" noProof="0" dirty="0" smtClean="0">
                <a:solidFill>
                  <a:schemeClr val="tx1"/>
                </a:solidFill>
                <a:effectLst/>
                <a:latin typeface="Calibri"/>
                <a:ea typeface="+mn-ea"/>
                <a:cs typeface="+mn-cs"/>
              </a:rPr>
              <a:t>.</a:t>
            </a:r>
            <a:r>
              <a:rPr lang="da-DK" sz="1200" b="0" i="0" noProof="0" dirty="0" smtClean="0">
                <a:solidFill>
                  <a:schemeClr val="tx1"/>
                </a:solidFill>
                <a:latin typeface="Calibri"/>
                <a:ea typeface="+mn-ea"/>
                <a:cs typeface="+mn-cs"/>
              </a:rPr>
              <a:t> </a:t>
            </a:r>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tilpasse størrelsen af billedet ved at klikke på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 i den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Størrelse og rotation</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peg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og benyt følgende fremgangsmåde: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 til dias</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Venstrejuster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midt på vandret</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effekten med det første snefnug på dette dias:</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Clipart</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Billeder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noProof="0" smtClean="0">
                <a:solidFill>
                  <a:schemeClr val="tx1"/>
                </a:solidFill>
                <a:latin typeface="Calibri"/>
                <a:ea typeface="+mn-ea"/>
                <a:cs typeface="+mn-cs"/>
              </a:rPr>
              <a:t>skriv </a:t>
            </a:r>
            <a:r>
              <a:rPr lang="da-DK" b="1" i="0" baseline="0" noProof="0" smtClean="0"/>
              <a:t>j0299587.wmf</a:t>
            </a:r>
            <a:r>
              <a:rPr lang="da-DK" b="0" i="0" baseline="0" noProof="0" smtClean="0"/>
              <a:t> </a:t>
            </a:r>
            <a:r>
              <a:rPr lang="da-DK" b="0" i="0" baseline="0" noProof="0" dirty="0" smtClean="0"/>
              <a:t>i feltet </a:t>
            </a:r>
            <a:r>
              <a:rPr lang="da-DK" b="1" i="0" baseline="0" noProof="0" dirty="0" smtClean="0"/>
              <a:t>Søg efter</a:t>
            </a:r>
            <a:r>
              <a:rPr lang="da-DK" b="0" i="0" baseline="0" noProof="0" dirty="0" smtClean="0"/>
              <a:t> i ruden </a:t>
            </a:r>
            <a:r>
              <a:rPr lang="da-DK" b="1" i="0" baseline="0" noProof="0" dirty="0" smtClean="0"/>
              <a:t>Clipart</a:t>
            </a:r>
            <a:r>
              <a:rPr lang="da-DK" b="0" i="0" baseline="0" noProof="0" dirty="0" smtClean="0"/>
              <a:t>, ryd</a:t>
            </a:r>
            <a:r>
              <a:rPr lang="da-DK" b="0" i="0" noProof="0" dirty="0" smtClean="0"/>
              <a:t> afkrydsningsfeltet </a:t>
            </a:r>
            <a:r>
              <a:rPr lang="da-DK" b="1" i="0" noProof="0" dirty="0" smtClean="0"/>
              <a:t>Medtag Office.com-indhold</a:t>
            </a:r>
            <a:r>
              <a:rPr lang="da-DK" b="0" i="0" noProof="0" dirty="0" smtClean="0"/>
              <a:t>, og klik derefter på </a:t>
            </a:r>
            <a:r>
              <a:rPr lang="da-DK" b="1" i="0" noProof="0" dirty="0" smtClean="0"/>
              <a:t>OK</a:t>
            </a:r>
            <a:r>
              <a:rPr lang="da-DK" b="0" i="0" noProof="0" dirty="0" smtClean="0"/>
              <a:t>. Vælg clipartfilen i ruden for at sætte det ind i diasset. Bemærk! Hvis du vælger en anden clipartfil, skal cliparten have formatet Windows Metafile (.wmf).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cliparten på diasset.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a:t>
            </a:r>
            <a:r>
              <a:rPr lang="da-DK" sz="1200" b="0" i="0" baseline="0" noProof="0" smtClean="0">
                <a:solidFill>
                  <a:schemeClr val="tx1"/>
                </a:solidFill>
                <a:latin typeface="Calibri"/>
                <a:ea typeface="+mn-ea"/>
                <a:cs typeface="+mn-cs"/>
              </a:rPr>
              <a:t>på </a:t>
            </a:r>
            <a:r>
              <a:rPr lang="da-DK" sz="1200" b="1" i="0" baseline="0" noProof="0" smtClean="0">
                <a:solidFill>
                  <a:schemeClr val="tx1"/>
                </a:solidFill>
                <a:latin typeface="Calibri"/>
                <a:ea typeface="+mn-ea"/>
                <a:cs typeface="+mn-cs"/>
              </a:rPr>
              <a:t>Ja</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dialogboksen </a:t>
            </a:r>
            <a:r>
              <a:rPr lang="da-DK" sz="1200" b="1" i="0" baseline="0" noProof="0" dirty="0" smtClean="0">
                <a:solidFill>
                  <a:schemeClr val="tx1"/>
                </a:solidFill>
                <a:latin typeface="Calibri"/>
                <a:ea typeface="+mn-ea"/>
                <a:cs typeface="+mn-cs"/>
              </a:rPr>
              <a:t>Microsoft </a:t>
            </a:r>
            <a:r>
              <a:rPr lang="da-DK" sz="1200" b="1" i="0" baseline="0" noProof="0" smtClean="0">
                <a:solidFill>
                  <a:schemeClr val="tx1"/>
                </a:solidFill>
                <a:latin typeface="Calibri"/>
                <a:ea typeface="+mn-ea"/>
                <a:cs typeface="+mn-cs"/>
              </a:rPr>
              <a:t>Office PowerPoint</a:t>
            </a:r>
            <a:r>
              <a:rPr lang="da-DK" sz="1200" b="0" i="0" baseline="0" noProof="0" smtClean="0">
                <a:solidFill>
                  <a:schemeClr val="tx1"/>
                </a:solidFill>
                <a:latin typeface="Calibri"/>
                <a:ea typeface="+mn-ea"/>
                <a:cs typeface="+mn-cs"/>
              </a:rPr>
              <a:t>. </a:t>
            </a:r>
            <a:endParaRPr lang="da-DK" sz="1200" b="0" i="0" baseline="0" noProof="0" dirty="0" smtClean="0">
              <a:solidFill>
                <a:schemeClr val="tx1"/>
              </a:solidFill>
              <a:latin typeface="Calibri"/>
              <a:ea typeface="+mn-ea"/>
              <a:cs typeface="+mn-cs"/>
            </a:endParaRP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det konverterede clipart på diasset. Klik på </a:t>
            </a:r>
            <a:r>
              <a:rPr lang="da-DK" sz="1200" b="1" i="0" baseline="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i gruppen </a:t>
            </a:r>
            <a:r>
              <a:rPr lang="da-DK" sz="1200" b="1" i="0" baseline="0" noProof="0" smtClean="0">
                <a:solidFill>
                  <a:schemeClr val="tx1"/>
                </a:solidFill>
                <a:latin typeface="Calibri"/>
                <a:ea typeface="+mn-ea"/>
                <a:cs typeface="+mn-cs"/>
              </a:rPr>
              <a:t>Redigering</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Valgrude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gruppen på øverste niveau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7.  Benyt følgende fremgangsmåde i 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objektet </a:t>
            </a:r>
            <a:r>
              <a:rPr lang="da-DK" sz="1200" b="1" i="0" baseline="0" noProof="0" dirty="0" smtClean="0">
                <a:solidFill>
                  <a:schemeClr val="tx1"/>
                </a:solidFill>
                <a:latin typeface="Calibri"/>
                <a:ea typeface="+mn-ea"/>
                <a:cs typeface="+mn-cs"/>
              </a:rPr>
              <a:t>Autofigur</a:t>
            </a:r>
            <a:r>
              <a:rPr lang="da-DK" sz="1200" b="0" i="0" baseline="0" noProof="0" dirty="0" smtClean="0">
                <a:solidFill>
                  <a:schemeClr val="tx1"/>
                </a:solidFill>
                <a:latin typeface="Calibri"/>
                <a:ea typeface="+mn-ea"/>
                <a:cs typeface="+mn-cs"/>
              </a:rPr>
              <a:t>, og tryk derefter på Slet.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Tryk på og hold Ctrl+Skift nede, markér alle de rektangulære figurer, og tryk på Slet.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og markér derefter alle kombinationstegninger. 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Gruppér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også gruppen af objekter (snefnuggene)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Figurfyld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(første række, første valgmulighed fra venstre)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Højreklik på gruppen af objekter på diasset, og klik derefter på </a:t>
            </a:r>
            <a:r>
              <a:rPr lang="da-DK" sz="1200" b="1" i="0" baseline="0" noProof="0" dirty="0" smtClean="0">
                <a:solidFill>
                  <a:schemeClr val="tx1"/>
                </a:solidFill>
                <a:latin typeface="Calibri"/>
                <a:ea typeface="+mn-ea"/>
                <a:cs typeface="+mn-cs"/>
              </a:rPr>
              <a:t>Klip</a:t>
            </a:r>
            <a:r>
              <a:rPr lang="da-DK" sz="1200" b="0" i="0" baseline="0" noProof="0" dirty="0" smtClean="0">
                <a:solidFill>
                  <a:schemeClr val="tx1"/>
                </a:solidFill>
                <a:latin typeface="Calibri"/>
                <a:ea typeface="+mn-ea"/>
                <a:cs typeface="+mn-cs"/>
              </a:rPr>
              <a:t>. Klik på pilen under </a:t>
            </a:r>
            <a:r>
              <a:rPr lang="da-DK" sz="1200" b="1" i="0" baseline="0" noProof="0" dirty="0" smtClean="0">
                <a:solidFill>
                  <a:schemeClr val="tx1"/>
                </a:solidFill>
                <a:latin typeface="Calibri"/>
                <a:ea typeface="+mn-ea"/>
                <a:cs typeface="+mn-cs"/>
              </a:rPr>
              <a:t>Sæt ind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Udklipsholder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Kontrollér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og vælg derefter </a:t>
            </a:r>
            <a:r>
              <a:rPr lang="da-DK" sz="1200" b="1" i="0" baseline="0" noProof="0" dirty="0" smtClean="0">
                <a:solidFill>
                  <a:schemeClr val="tx1"/>
                </a:solidFill>
                <a:latin typeface="Calibri"/>
                <a:ea typeface="+mn-ea"/>
                <a:cs typeface="+mn-cs"/>
              </a:rPr>
              <a:t>Billede (PNG)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Som</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det nye snefnug på diasset.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i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0,87”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b="1" i="0" noProof="0" dirty="0" smtClean="0">
                <a:latin typeface="Calibri"/>
                <a:cs typeface="+mn-cs"/>
              </a:rPr>
              <a:t>20</a:t>
            </a:r>
            <a:r>
              <a:rPr lang="da-DK" b="1" i="0" noProof="0" dirty="0" smtClean="0">
                <a:latin typeface="Arial"/>
                <a:cs typeface="Arial"/>
              </a:rPr>
              <a:t>° i </a:t>
            </a:r>
            <a:r>
              <a:rPr lang="da-DK" b="1" i="0" noProof="0" smtClean="0">
                <a:latin typeface="Arial"/>
                <a:cs typeface="Arial"/>
              </a:rPr>
              <a:t>feltet Rotation</a:t>
            </a:r>
            <a:r>
              <a:rPr lang="da-DK" sz="1200" b="0" i="0" baseline="0" noProof="0" smtClean="0">
                <a:solidFill>
                  <a:schemeClr val="tx1"/>
                </a:solidFill>
                <a:latin typeface="+mn-lt"/>
                <a:ea typeface="+mn-ea"/>
                <a:cs typeface="+mn-cs"/>
              </a:rPr>
              <a:t>.</a:t>
            </a:r>
            <a:endParaRPr lang="da-DK" b="1" i="0" noProof="0" dirty="0" smtClean="0">
              <a:latin typeface="Arial"/>
              <a:cs typeface="Arial"/>
            </a:endParaRPr>
          </a:p>
          <a:p>
            <a:pPr marL="228600" indent="-228600" algn="l" defTabSz="914400">
              <a:buFont typeface="Calibri"/>
              <a:buAutoNum type="arabicPeriod" startAt="12"/>
            </a:pPr>
            <a:r>
              <a:rPr lang="da-DK" sz="1200" b="0" i="0" baseline="0" noProof="0" dirty="0" smtClean="0">
                <a:solidFill>
                  <a:schemeClr val="tx1"/>
                </a:solidFill>
                <a:latin typeface="Calibri"/>
                <a:ea typeface="+mn-ea"/>
                <a:cs typeface="+mn-cs"/>
              </a:rPr>
              <a:t>Træk snefnugget til billedets øverste venstre hjørne.</a:t>
            </a:r>
          </a:p>
          <a:p>
            <a:pPr marL="228600" indent="-228600" algn="l" defTabSz="914400">
              <a:buFont typeface="Calibri"/>
              <a:buAutoNum type="arabicPeriod" startAt="12"/>
            </a:pPr>
            <a:endParaRPr lang="da-DK" noProof="0" dirty="0" smtClean="0"/>
          </a:p>
          <a:p>
            <a:pPr marL="228600" indent="-228600" algn="l" defTabSz="914400">
              <a:buFont typeface="Calibri"/>
              <a:buAutoNum type="arabicPeriod" startAt="12"/>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a:t>
            </a:r>
            <a:r>
              <a:rPr lang="da-DK" sz="1200" b="0" i="0" baseline="0" noProof="0" dirty="0" smtClean="0">
                <a:solidFill>
                  <a:schemeClr val="tx1"/>
                </a:solidFill>
                <a:latin typeface="Calibri"/>
                <a:ea typeface="+mn-ea"/>
                <a:cs typeface="+mn-cs"/>
              </a:rPr>
              <a:t>det andet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snefnugget på diasset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andet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0,42”</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0,36”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andet snefnug ud til den venstre kant af diasset.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det tredje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det andet </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snefnug</a:t>
            </a:r>
            <a:r>
              <a:rPr lang="da-DK" sz="1200" b="0" i="0" baseline="0" noProof="0" dirty="0" smtClean="0">
                <a:solidFill>
                  <a:schemeClr val="tx1"/>
                </a:solidFill>
                <a:latin typeface="Calibri"/>
                <a:ea typeface="+mn-ea"/>
                <a:cs typeface="+mn-cs"/>
              </a:rPr>
              <a:t>billede på diasset.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tredje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0,56”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0,48”</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tredje snefnug ud til venstre kant af diasset, så det er under og en smule til venstre for det andet snefnug.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tekstboksen til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smtClean="0">
                <a:solidFill>
                  <a:schemeClr val="tx1"/>
                </a:solidFill>
                <a:latin typeface="Calibri"/>
                <a:ea typeface="+mn-ea"/>
                <a:cs typeface="+mn-cs"/>
              </a:rPr>
              <a:t>Skrifttype</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18</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til højre for det første snefnug, så det er tæt på det øverste venstre hjørne i diasset.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0" marR="0" indent="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til at genskabe tilskrivningen af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tilskrivningen af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 vælg </a:t>
            </a:r>
            <a:r>
              <a:rPr lang="da-DK" sz="1200" b="1" i="0" baseline="0" noProof="0" dirty="0" smtClean="0">
                <a:solidFill>
                  <a:schemeClr val="tx1"/>
                </a:solidFill>
                <a:latin typeface="Calibri"/>
                <a:ea typeface="+mn-ea"/>
                <a:cs typeface="+mn-cs"/>
              </a:rPr>
              <a:t>14</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så den er under og til højre for tekstboksen med citatet.</a:t>
            </a:r>
          </a:p>
          <a:p>
            <a:pPr marL="228600" indent="-228600" algn="l" defTabSz="914400">
              <a:buNone/>
            </a:pPr>
            <a:endParaRPr lang="da-DK" noProof="0" dirty="0" smtClean="0"/>
          </a:p>
          <a:p>
            <a:pPr marL="228600" indent="-228600" algn="l" defTabSz="914400">
              <a:buNone/>
            </a:pPr>
            <a:endParaRPr lang="da-DK" noProof="0" dirty="0" smtClean="0"/>
          </a:p>
          <a:p>
            <a:pPr marL="0" indent="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andet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I forbindelse med denne procedure er det nyttigt at vise linealen og zoome ud af diasset for at kunne genskabe animationseffekterne.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50%</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Vælg også </a:t>
            </a:r>
            <a:r>
              <a:rPr lang="da-DK" sz="1200" b="1" i="0" baseline="0" noProof="0" dirty="0" smtClean="0">
                <a:solidFill>
                  <a:schemeClr val="tx1"/>
                </a:solidFill>
                <a:latin typeface="Calibri"/>
                <a:ea typeface="+mn-ea"/>
                <a:cs typeface="+mn-cs"/>
              </a:rPr>
              <a:t>Lineal</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Vis/skjul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0,00</a:t>
            </a:r>
            <a:r>
              <a:rPr lang="da-DK" sz="1200" b="0" i="1"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lodret tegnehjælpelinje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0,4”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0,8”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på 5,0” 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12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2</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Gentag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tredje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t>
            </a:r>
            <a:r>
              <a:rPr lang="da-DK" sz="1200" b="1" i="0" baseline="0" noProof="0" smtClean="0">
                <a:solidFill>
                  <a:schemeClr val="tx1"/>
                </a:solidFill>
                <a:latin typeface="Calibri"/>
                <a:ea typeface="+mn-ea"/>
                <a:cs typeface="+mn-cs"/>
              </a:rPr>
              <a:t>animation</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punkt til det sted, hvor de lodrette og vandrette tegnehjælpelinjer krydses i 0,0.</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0.25”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0,25”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 </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Mod uret</a:t>
            </a:r>
            <a:r>
              <a:rPr lang="da-DK" sz="1200" b="0" i="0" baseline="0" noProof="0" dirty="0" smtClean="0">
                <a:solidFill>
                  <a:schemeClr val="tx1"/>
                </a:solidFill>
                <a:latin typeface="Calibri"/>
                <a:ea typeface="+mn-ea"/>
                <a:cs typeface="+mn-cs"/>
              </a:rPr>
              <a:t>, der også er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 </a:t>
            </a:r>
            <a:r>
              <a:rPr lang="da-DK" sz="1200" b="1" i="0"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og tryk derefter på Enter.</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billedanimationseffekterne:</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store billede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Linjer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Venstre</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effekten med den venstre bevægelsessti til det store billede. Peg på endepunktet (rød pil) for den valgte bevægelsessti, indtil markøren bliver en 2-hovedet pil. Tryk på og hold Skift nede, og træk derefter endepunktet helt ud til diassets venstre kant. (Bemærk! Sørg for, at du kun udvider bevægelsesstien ved at trække i endepunktet og ikke trækker hele bevægelsesstien op, ned, til venstre eller til højre. Det kan være nødvendigt at zoome ind på diasset for at kunnet trække stien mere nøjagtigt.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100%</a:t>
            </a:r>
            <a:r>
              <a:rPr lang="da-DK" sz="1200" b="0" i="0" baseline="0" noProof="0" dirty="0" smtClean="0">
                <a:solidFill>
                  <a:schemeClr val="tx1"/>
                </a:solidFill>
                <a:latin typeface="Calibri"/>
                <a:ea typeface="+mn-ea"/>
                <a:cs typeface="+mn-cs"/>
              </a:rPr>
              <a:t> eller mere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første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Zoom </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 sekund</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grønne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ud punkt ud til diassets venstre kant,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3”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1”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2,75”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2,75”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2,25”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punkt på den vandrette tegnehjælpelinje på 0,0,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punkt på snefnugget.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5</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6"/>
            </a:pPr>
            <a:r>
              <a:rPr lang="da-DK" sz="1200" b="0" i="0" baseline="0" noProof="0" dirty="0" smtClean="0">
                <a:solidFill>
                  <a:schemeClr val="tx1"/>
                </a:solidFill>
                <a:latin typeface="Calibri"/>
                <a:ea typeface="+mn-ea"/>
                <a:cs typeface="+mn-cs"/>
              </a:rPr>
              <a:t>Højreklik på diassets baggrundsområde, og klik derefter på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Ryd </a:t>
            </a:r>
            <a:r>
              <a:rPr lang="da-DK" sz="1200" b="1" i="0" baseline="0" noProof="0" dirty="0" smtClean="0">
                <a:solidFill>
                  <a:schemeClr val="tx1"/>
                </a:solidFill>
                <a:latin typeface="Calibri"/>
                <a:ea typeface="+mn-ea"/>
                <a:cs typeface="+mn-cs"/>
              </a:rPr>
              <a:t>Vis tegnehjælpelinjer på skærmen</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Hjælpelinjeindstillinger </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OK</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startAt="6"/>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tekstboksen med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Markér citattekstboksen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Efter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bogstav</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Animér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tekst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 forsinkelse mellem bogstaver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21</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marR="0" indent="-22860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for at genskabe animationseffekterne for tekstboksen til tilskrivning af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tekstboksen til tilskrivning af citatet.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22,5”</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p:txBody>
      </p:sp>
      <p:sp>
        <p:nvSpPr>
          <p:cNvPr id="4" name="Slide Number Placeholder 3"/>
          <p:cNvSpPr>
            <a:spLocks noGrp="1"/>
          </p:cNvSpPr>
          <p:nvPr>
            <p:ph type="sldNum" sz="quarter" idx="10"/>
          </p:nvPr>
        </p:nvSpPr>
        <p:spPr/>
        <p:txBody>
          <a:bodyPr/>
          <a:lstStyle/>
          <a:p>
            <a:pPr algn="r" defTabSz="914400">
              <a:buNone/>
            </a:pPr>
            <a:fld id="{41AB9C18-8CAA-4223-81FA-B24ABEAFDA68}" type="slidenum">
              <a:rPr lang="en-US" sz="1200" b="0" i="0">
                <a:latin typeface="Calibri"/>
                <a:ea typeface="+mn-ea"/>
                <a:cs typeface="+mn-cs"/>
              </a:rPr>
              <a:pPr algn="r" defTabSz="914400">
                <a:buNone/>
              </a:pPr>
              <a:t>3</a:t>
            </a:fld>
            <a:endParaRPr lang="en-US" sz="1200" b="0" i="0">
              <a:latin typeface="Calibri"/>
              <a:ea typeface="+mn-ea"/>
              <a:cs typeface="+mn-cs"/>
            </a:endParaRPr>
          </a:p>
        </p:txBody>
      </p:sp>
    </p:spTree>
    <p:extLst>
      <p:ext uri="{BB962C8B-B14F-4D97-AF65-F5344CB8AC3E}">
        <p14:creationId xmlns:p14="http://schemas.microsoft.com/office/powerpoint/2010/main" val="155896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algn="l" defTabSz="914400">
              <a:buNone/>
            </a:pPr>
            <a:r>
              <a:rPr lang="da-DK" sz="1400" b="1" i="0" noProof="0" dirty="0" smtClean="0">
                <a:solidFill>
                  <a:schemeClr val="tx1"/>
                </a:solidFill>
                <a:latin typeface="Calibri"/>
                <a:ea typeface="+mn-ea"/>
                <a:cs typeface="+mn-cs"/>
              </a:rPr>
              <a:t>animeret sne</a:t>
            </a:r>
          </a:p>
          <a:p>
            <a:pPr marL="0" algn="l" defTabSz="914400">
              <a:buNone/>
            </a:pPr>
            <a:r>
              <a:rPr lang="da-DK" sz="1400" b="0" i="0" baseline="0" noProof="0" dirty="0" smtClean="0">
                <a:solidFill>
                  <a:schemeClr val="tx1"/>
                </a:solidFill>
                <a:latin typeface="Calibri"/>
                <a:ea typeface="+mn-ea"/>
                <a:cs typeface="+mn-cs"/>
              </a:rPr>
              <a:t>(svær)</a:t>
            </a:r>
          </a:p>
          <a:p>
            <a:pPr marL="0" algn="l" defTabSz="914400">
              <a:buNone/>
            </a:pPr>
            <a:endParaRPr lang="da-DK" noProof="0" dirty="0" smtClean="0"/>
          </a:p>
          <a:p>
            <a:pPr marL="0" algn="l" defTabSz="914400">
              <a:buNone/>
            </a:pPr>
            <a:endParaRPr lang="da-DK" noProof="0" dirty="0" smtClean="0"/>
          </a:p>
          <a:p>
            <a:pPr marL="0" indent="0" algn="l" defTabSz="914400">
              <a:buNone/>
            </a:pPr>
            <a:r>
              <a:rPr lang="da-DK" sz="1200" b="1" i="0" noProof="0" dirty="0" smtClean="0">
                <a:solidFill>
                  <a:schemeClr val="tx1"/>
                </a:solidFill>
                <a:latin typeface="Calibri"/>
                <a:ea typeface="+mn-ea"/>
                <a:cs typeface="+mn-cs"/>
              </a:rPr>
              <a:t>Tip</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Du får det bedste resultat med denne effekt, hvis du bruger et stort højopløseligt billede. Billedet i eksemplet herover er 2000 pixel i bredden og 750 pixel i højden. Det vil være en fordel at bruge tegneområder til at genskabe animationseffekterne. </a:t>
            </a:r>
          </a:p>
          <a:p>
            <a:pPr marL="228600" indent="-228600" algn="l" defTabSz="914400">
              <a:buNone/>
            </a:pPr>
            <a:endParaRPr lang="da-DK" noProof="0" dirty="0" smtClean="0"/>
          </a:p>
          <a:p>
            <a:pPr marL="228600" indent="-22860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til at vise og indstille tegneområder:</a:t>
            </a:r>
          </a:p>
          <a:p>
            <a:pPr marL="228600" indent="-228600" algn="l" defTabSz="914400">
              <a:buFont typeface="Calibri"/>
              <a:buAutoNum type="arabicPeriod"/>
            </a:pPr>
            <a:r>
              <a:rPr lang="da-DK" sz="1200" b="0" i="0" noProof="0" dirty="0" smtClean="0">
                <a:solidFill>
                  <a:schemeClr val="tx1"/>
                </a:solidFill>
                <a:latin typeface="Calibri"/>
                <a:ea typeface="+mn-ea"/>
                <a:cs typeface="+mn-cs"/>
              </a:rPr>
              <a:t>Højreklik på diasbaggrunden</a:t>
            </a:r>
            <a:r>
              <a:rPr lang="da-DK" sz="1200" b="0" i="0" baseline="0" noProof="0" dirty="0" smtClean="0">
                <a:solidFill>
                  <a:schemeClr val="tx1"/>
                </a:solidFill>
                <a:latin typeface="Calibri"/>
                <a:ea typeface="+mn-ea"/>
                <a:cs typeface="+mn-cs"/>
              </a:rPr>
              <a:t>, og </a:t>
            </a:r>
            <a:r>
              <a:rPr lang="da-DK" sz="1200" b="0" i="0" noProof="0" dirty="0" smtClean="0">
                <a:solidFill>
                  <a:schemeClr val="tx1"/>
                </a:solidFill>
                <a:latin typeface="Calibri"/>
                <a:ea typeface="+mn-ea"/>
                <a:cs typeface="+mn-cs"/>
              </a:rPr>
              <a:t> vælg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a:t>
            </a:r>
            <a:r>
              <a:rPr lang="da-DK" sz="1200" b="1"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Vis</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tegnehjælpelinjer</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på skærmen</a:t>
            </a:r>
            <a:r>
              <a:rPr lang="da-DK" sz="1200" b="0" i="0" noProof="0" dirty="0" smtClean="0">
                <a:solidFill>
                  <a:schemeClr val="tx1"/>
                </a:solidFill>
                <a:latin typeface="Calibri"/>
                <a:ea typeface="+mn-ea"/>
                <a:cs typeface="+mn-cs"/>
              </a:rPr>
              <a:t> i dialogboksen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 under indstillinger </a:t>
            </a:r>
            <a:r>
              <a:rPr lang="da-DK" sz="1200" b="0" i="0" noProof="0" smtClean="0">
                <a:solidFill>
                  <a:schemeClr val="tx1"/>
                </a:solidFill>
                <a:latin typeface="Calibri"/>
                <a:ea typeface="+mn-ea"/>
                <a:cs typeface="+mn-cs"/>
              </a:rPr>
              <a:t>for </a:t>
            </a:r>
            <a:r>
              <a:rPr lang="da-DK" sz="1200" b="1" i="0" noProof="0" smtClean="0">
                <a:solidFill>
                  <a:schemeClr val="tx1"/>
                </a:solidFill>
                <a:latin typeface="Calibri"/>
                <a:ea typeface="+mn-ea"/>
                <a:cs typeface="+mn-cs"/>
              </a:rPr>
              <a:t>hjælpelinjer</a:t>
            </a:r>
            <a:r>
              <a:rPr lang="da-DK" sz="1200" b="0" i="0" noProof="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og klik </a:t>
            </a:r>
            <a:r>
              <a:rPr lang="da-DK" sz="1200" b="0" i="0" noProof="0" smtClean="0">
                <a:solidFill>
                  <a:schemeClr val="tx1"/>
                </a:solidFill>
                <a:latin typeface="Calibri"/>
                <a:ea typeface="+mn-ea"/>
                <a:cs typeface="+mn-cs"/>
              </a:rPr>
              <a:t>derefter på </a:t>
            </a:r>
            <a:r>
              <a:rPr lang="da-DK" sz="1200" b="1" i="0" noProof="0" smtClean="0">
                <a:solidFill>
                  <a:schemeClr val="tx1"/>
                </a:solidFill>
                <a:latin typeface="Calibri"/>
                <a:ea typeface="+mn-ea"/>
                <a:cs typeface="+mn-cs"/>
              </a:rPr>
              <a:t>OK</a:t>
            </a:r>
            <a:r>
              <a:rPr lang="da-DK" sz="1200" b="0" i="0" noProof="0" dirty="0" smtClean="0">
                <a:solidFill>
                  <a:schemeClr val="tx1"/>
                </a:solidFill>
                <a:latin typeface="Calibri"/>
                <a:ea typeface="+mn-ea"/>
                <a:cs typeface="+mn-cs"/>
              </a:rPr>
              <a: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Bemærk! Der vises en vandret og en lodret hjælpelinje på </a:t>
            </a:r>
            <a:r>
              <a:rPr lang="da-DK" sz="1200" b="0" i="0" baseline="0" noProof="0" dirty="0" smtClean="0">
                <a:solidFill>
                  <a:schemeClr val="tx1"/>
                </a:solidFill>
                <a:latin typeface="Calibri"/>
                <a:ea typeface="+mn-ea"/>
                <a:cs typeface="+mn-cs"/>
              </a:rPr>
              <a:t> diasset </a:t>
            </a:r>
            <a:r>
              <a:rPr lang="da-DK" sz="1200" b="0" i="0" noProof="0" dirty="0" smtClean="0">
                <a:solidFill>
                  <a:schemeClr val="tx1"/>
                </a:solidFill>
                <a:latin typeface="Calibri"/>
                <a:ea typeface="+mn-ea"/>
                <a:cs typeface="+mn-cs"/>
              </a:rPr>
              <a:t>ved 0,00, som er standard</a:t>
            </a:r>
            <a:r>
              <a:rPr lang="da-DK" sz="1200" b="0" i="0" baseline="0" noProof="0" dirty="0" smtClean="0">
                <a:solidFill>
                  <a:schemeClr val="tx1"/>
                </a:solidFill>
                <a:latin typeface="Calibri"/>
                <a:ea typeface="+mn-ea"/>
                <a:cs typeface="+mn-cs"/>
              </a:rPr>
              <a:t>positionen</a:t>
            </a:r>
            <a:r>
              <a:rPr lang="da-DK" sz="1200" b="0" i="0" noProof="0" dirty="0" smtClean="0">
                <a:solidFill>
                  <a:schemeClr val="tx1"/>
                </a:solidFill>
                <a:latin typeface="Calibri"/>
                <a:ea typeface="+mn-ea"/>
                <a:cs typeface="+mn-cs"/>
              </a:rPr>
              <a:t>. Når</a:t>
            </a:r>
            <a:r>
              <a:rPr lang="da-DK" sz="1200" b="0" i="0" baseline="0" noProof="0" dirty="0" smtClean="0">
                <a:solidFill>
                  <a:schemeClr val="tx1"/>
                </a:solidFill>
                <a:latin typeface="Calibri"/>
                <a:ea typeface="+mn-ea"/>
                <a:cs typeface="+mn-cs"/>
              </a:rPr>
              <a:t> du trækker i hjælpelinjerne, viser markøren den nye position.</a:t>
            </a:r>
            <a:r>
              <a:rPr lang="da-DK" sz="1200" b="0" i="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noProof="0" dirty="0" smtClean="0">
                <a:solidFill>
                  <a:schemeClr val="tx1"/>
                </a:solidFill>
                <a:latin typeface="Calibri"/>
                <a:ea typeface="+mn-ea"/>
                <a:cs typeface="+mn-cs"/>
              </a:rPr>
              <a:t>Tryk på og hold Ctrl nede, vælg den lodrette</a:t>
            </a:r>
            <a:r>
              <a:rPr lang="da-DK" sz="1200" b="0" i="0" baseline="0" noProof="0" dirty="0" smtClean="0">
                <a:solidFill>
                  <a:schemeClr val="tx1"/>
                </a:solidFill>
                <a:latin typeface="Calibri"/>
                <a:ea typeface="+mn-ea"/>
                <a:cs typeface="+mn-cs"/>
              </a:rPr>
              <a:t> hjælpelinje, og træk </a:t>
            </a:r>
            <a:r>
              <a:rPr lang="da-DK" sz="1200" b="0" i="0" noProof="0" dirty="0" smtClean="0">
                <a:solidFill>
                  <a:schemeClr val="tx1"/>
                </a:solidFill>
                <a:latin typeface="Calibri"/>
                <a:ea typeface="+mn-ea"/>
                <a:cs typeface="+mn-cs"/>
              </a:rPr>
              <a:t>den derefter til positionen</a:t>
            </a:r>
            <a:r>
              <a:rPr lang="da-DK" sz="1200" b="0" i="0" baseline="0" noProof="0" dirty="0" smtClean="0">
                <a:solidFill>
                  <a:schemeClr val="tx1"/>
                </a:solidFill>
                <a:latin typeface="Calibri"/>
                <a:ea typeface="+mn-ea"/>
                <a:cs typeface="+mn-cs"/>
              </a:rPr>
              <a:t> 5</a:t>
            </a:r>
            <a:r>
              <a:rPr lang="da-DK" sz="1200" b="0" i="0" noProof="0" dirty="0" smtClean="0">
                <a:solidFill>
                  <a:schemeClr val="tx1"/>
                </a:solidFill>
                <a:latin typeface="Calibri"/>
                <a:ea typeface="+mn-ea"/>
                <a:cs typeface="+mn-cs"/>
              </a:rPr>
              <a:t>,00.</a:t>
            </a:r>
          </a:p>
          <a:p>
            <a:pPr marL="0" algn="l" defTabSz="914400">
              <a:buNone/>
            </a:pPr>
            <a:endParaRPr lang="da-DK" noProof="0" dirty="0" smtClean="0"/>
          </a:p>
          <a:p>
            <a:pPr marL="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for at genskabe billedeffekter på dette dias:</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Layout</a:t>
            </a:r>
            <a:r>
              <a:rPr lang="da-DK" sz="1200" b="0" i="0" noProof="0" dirty="0" smtClean="0">
                <a:solidFill>
                  <a:schemeClr val="tx1"/>
                </a:solidFill>
                <a:latin typeface="Calibri"/>
                <a:ea typeface="+mn-ea"/>
                <a:cs typeface="+mn-cs"/>
              </a:rPr>
              <a:t>, og klik derefter på </a:t>
            </a:r>
            <a:r>
              <a:rPr lang="da-DK" sz="1200" b="1" i="0" noProof="0" dirty="0" smtClean="0">
                <a:solidFill>
                  <a:schemeClr val="tx1"/>
                </a:solidFill>
                <a:latin typeface="Calibri"/>
                <a:ea typeface="+mn-ea"/>
                <a:cs typeface="+mn-cs"/>
              </a:rPr>
              <a:t>Tom</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Dias</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Startside</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Billede</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Billeder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Indsæt</a:t>
            </a:r>
            <a:r>
              <a:rPr lang="da-DK" sz="1200" b="0" i="0" noProof="0" dirty="0" smtClean="0">
                <a:solidFill>
                  <a:schemeClr val="tx1"/>
                </a:solidFill>
                <a:latin typeface="Calibri"/>
                <a:ea typeface="+mn-ea"/>
                <a:cs typeface="+mn-cs"/>
              </a:rPr>
              <a:t>. Vælg et billede i dialogboksen </a:t>
            </a:r>
            <a:r>
              <a:rPr lang="da-DK" sz="1200" b="1" i="0" noProof="0" dirty="0" smtClean="0">
                <a:solidFill>
                  <a:schemeClr val="tx1"/>
                </a:solidFill>
                <a:latin typeface="Calibri"/>
                <a:ea typeface="+mn-ea"/>
                <a:cs typeface="+mn-cs"/>
              </a:rPr>
              <a:t>Indsæt</a:t>
            </a:r>
            <a:r>
              <a:rPr lang="da-DK" sz="1200" b="1" i="0" baseline="0" noProof="0" dirty="0" smtClean="0">
                <a:solidFill>
                  <a:schemeClr val="tx1"/>
                </a:solidFill>
                <a:latin typeface="Calibri"/>
                <a:ea typeface="+mn-ea"/>
                <a:cs typeface="+mn-cs"/>
              </a:rPr>
              <a:t> billede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Vælg billedet </a:t>
            </a:r>
            <a:r>
              <a:rPr lang="da-DK" sz="1200" b="0" i="0" baseline="0" noProof="0" dirty="0" smtClean="0">
                <a:solidFill>
                  <a:schemeClr val="tx1"/>
                </a:solidFill>
                <a:latin typeface="Calibri"/>
                <a:ea typeface="+mn-ea"/>
                <a:cs typeface="+mn-cs"/>
              </a:rPr>
              <a:t>på diasset</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Klik på dialogboksstarten </a:t>
            </a:r>
            <a:r>
              <a:rPr lang="da-DK" sz="1200" b="1" i="0" noProof="0" dirty="0" smtClean="0">
                <a:solidFill>
                  <a:schemeClr val="tx1"/>
                </a:solidFill>
                <a:latin typeface="Calibri"/>
                <a:ea typeface="+mn-ea"/>
                <a:cs typeface="+mn-cs"/>
              </a:rPr>
              <a:t>Størrelse og placering</a:t>
            </a:r>
            <a:r>
              <a:rPr lang="da-DK" sz="1200" b="0" i="0" noProof="0" dirty="0" smtClean="0">
                <a:solidFill>
                  <a:schemeClr val="tx1"/>
                </a:solidFill>
                <a:latin typeface="Calibri"/>
                <a:ea typeface="+mn-ea"/>
                <a:cs typeface="+mn-cs"/>
              </a:rPr>
              <a:t>  i nederste højre hjørne af gruppen </a:t>
            </a:r>
            <a:r>
              <a:rPr lang="da-DK" b="1" i="0" baseline="0" noProof="0" smtClean="0"/>
              <a:t>Størrelse</a:t>
            </a:r>
            <a:r>
              <a:rPr lang="da-DK" b="0" i="0" baseline="0" noProof="0" smtClean="0"/>
              <a:t> </a:t>
            </a:r>
            <a:r>
              <a:rPr lang="da-DK" b="0" i="0" noProof="0" smtClean="0"/>
              <a:t>under </a:t>
            </a:r>
            <a:r>
              <a:rPr lang="da-DK" b="1" i="0" noProof="0" dirty="0" smtClean="0"/>
              <a:t>Billedværktøjer</a:t>
            </a:r>
            <a:r>
              <a:rPr lang="da-DK" b="0" i="0" noProof="0" dirty="0" smtClean="0"/>
              <a:t> under fanen </a:t>
            </a:r>
            <a:r>
              <a:rPr lang="da-DK" b="1" i="0" noProof="0" dirty="0" smtClean="0"/>
              <a:t>Format</a:t>
            </a:r>
            <a:r>
              <a:rPr lang="da-DK" b="0" i="0" noProof="0" dirty="0" smtClean="0"/>
              <a:t>. </a:t>
            </a:r>
            <a:r>
              <a:rPr lang="da-DK" b="0" i="0" baseline="0" noProof="0" dirty="0" smtClean="0"/>
              <a:t>Tilpas størrelsen, eller beskær billedet efter behov i dialogboksen </a:t>
            </a:r>
            <a:r>
              <a:rPr lang="da-DK" b="1" i="0" baseline="0" noProof="0" dirty="0" smtClean="0"/>
              <a:t>Formatér billede</a:t>
            </a:r>
            <a:r>
              <a:rPr lang="da-DK" b="0" i="0" noProof="0" smtClean="0"/>
              <a:t>, </a:t>
            </a:r>
            <a:r>
              <a:rPr lang="da-DK" b="0" i="0" baseline="0" noProof="0" smtClean="0"/>
              <a:t>så </a:t>
            </a:r>
            <a:r>
              <a:rPr lang="da-DK" b="0" i="0" noProof="0" dirty="0" smtClean="0"/>
              <a:t>højden er indstillet </a:t>
            </a:r>
            <a:r>
              <a:rPr lang="da-DK" b="0" i="0" noProof="0" smtClean="0"/>
              <a:t>til </a:t>
            </a:r>
            <a:r>
              <a:rPr lang="da-DK" b="1" i="0" noProof="0" smtClean="0"/>
              <a:t>7,5”</a:t>
            </a:r>
            <a:r>
              <a:rPr lang="da-DK" b="0" i="0" noProof="0" smtClean="0"/>
              <a:t> </a:t>
            </a:r>
            <a:r>
              <a:rPr lang="da-DK" b="0" i="0" noProof="0" dirty="0" smtClean="0"/>
              <a:t>og bredden er indstillet </a:t>
            </a:r>
            <a:r>
              <a:rPr lang="da-DK" b="0" i="0" noProof="0" smtClean="0"/>
              <a:t>til </a:t>
            </a:r>
            <a:r>
              <a:rPr lang="da-DK" b="1" i="0" noProof="0" smtClean="0"/>
              <a:t>20”</a:t>
            </a:r>
            <a:r>
              <a:rPr lang="da-DK" b="0" i="0" noProof="0" smtClean="0"/>
              <a:t>. </a:t>
            </a:r>
            <a:endParaRPr lang="da-DK" b="0" i="0" noProof="0" dirty="0" smtClean="0"/>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beskære billedet ved at klikke på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i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Venstre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Top</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Beskæringsposition</a:t>
            </a:r>
            <a:r>
              <a:rPr lang="da-DK" sz="1200" b="0" i="0" noProof="0" dirty="0" smtClean="0">
                <a:solidFill>
                  <a:schemeClr val="tx1"/>
                </a:solidFill>
                <a:effectLst/>
                <a:latin typeface="Calibri"/>
                <a:ea typeface="+mn-ea"/>
                <a:cs typeface="+mn-cs"/>
              </a:rPr>
              <a:t>.</a:t>
            </a:r>
            <a:r>
              <a:rPr lang="da-DK" sz="1200" b="0" i="0" noProof="0" dirty="0" smtClean="0">
                <a:solidFill>
                  <a:schemeClr val="tx1"/>
                </a:solidFill>
                <a:latin typeface="Calibri"/>
                <a:ea typeface="+mn-ea"/>
                <a:cs typeface="+mn-cs"/>
              </a:rPr>
              <a:t> </a:t>
            </a:r>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tilpasse størrelsen af billedet ved at klikke på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 i den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Størrelse og rotation</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peg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og benyt følgende fremgangsmåde: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 til dias</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Venstrejuster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midt på vandret</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effekten med det første snefnug på dette dias:</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Clipart</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Billeder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noProof="0" smtClean="0">
                <a:solidFill>
                  <a:schemeClr val="tx1"/>
                </a:solidFill>
                <a:latin typeface="Calibri"/>
                <a:ea typeface="+mn-ea"/>
                <a:cs typeface="+mn-cs"/>
              </a:rPr>
              <a:t>skriv </a:t>
            </a:r>
            <a:r>
              <a:rPr lang="da-DK" b="1" i="0" baseline="0" noProof="0" smtClean="0"/>
              <a:t>j0299587.wmf</a:t>
            </a:r>
            <a:r>
              <a:rPr lang="da-DK" b="0" i="0" baseline="0" noProof="0" smtClean="0"/>
              <a:t> </a:t>
            </a:r>
            <a:r>
              <a:rPr lang="da-DK" b="0" i="0" baseline="0" noProof="0" dirty="0" smtClean="0"/>
              <a:t>i feltet </a:t>
            </a:r>
            <a:r>
              <a:rPr lang="da-DK" b="1" i="0" baseline="0" noProof="0" dirty="0" smtClean="0"/>
              <a:t>Søg efter</a:t>
            </a:r>
            <a:r>
              <a:rPr lang="da-DK" b="0" i="0" baseline="0" noProof="0" dirty="0" smtClean="0"/>
              <a:t> i ruden </a:t>
            </a:r>
            <a:r>
              <a:rPr lang="da-DK" b="1" i="0" baseline="0" noProof="0" dirty="0" smtClean="0"/>
              <a:t>Clipart</a:t>
            </a:r>
            <a:r>
              <a:rPr lang="da-DK" b="0" i="0" baseline="0" noProof="0" dirty="0" smtClean="0"/>
              <a:t>, ryd</a:t>
            </a:r>
            <a:r>
              <a:rPr lang="da-DK" b="0" i="0" noProof="0" dirty="0" smtClean="0"/>
              <a:t> afkrydsningsfeltet </a:t>
            </a:r>
            <a:r>
              <a:rPr lang="da-DK" b="1" i="0" noProof="0" dirty="0" smtClean="0"/>
              <a:t>Medtag Office.com-indhold</a:t>
            </a:r>
            <a:r>
              <a:rPr lang="da-DK" b="0" i="0" noProof="0" dirty="0" smtClean="0"/>
              <a:t>, og klik derefter på </a:t>
            </a:r>
            <a:r>
              <a:rPr lang="da-DK" b="1" i="0" noProof="0" dirty="0" smtClean="0"/>
              <a:t>OK</a:t>
            </a:r>
            <a:r>
              <a:rPr lang="da-DK" b="0" i="0" noProof="0" dirty="0" smtClean="0"/>
              <a:t>. Vælg clipartfilen i ruden for at sætte det ind i diasset. Bemærk! Hvis du vælger en anden clipartfil, skal cliparten have formatet Windows Metafile (.wmf).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cliparten på diasset.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a:t>
            </a:r>
            <a:r>
              <a:rPr lang="da-DK" sz="1200" b="0" i="0" baseline="0" noProof="0" smtClean="0">
                <a:solidFill>
                  <a:schemeClr val="tx1"/>
                </a:solidFill>
                <a:latin typeface="Calibri"/>
                <a:ea typeface="+mn-ea"/>
                <a:cs typeface="+mn-cs"/>
              </a:rPr>
              <a:t>på </a:t>
            </a:r>
            <a:r>
              <a:rPr lang="da-DK" sz="1200" b="1" i="0" baseline="0" noProof="0" smtClean="0">
                <a:solidFill>
                  <a:schemeClr val="tx1"/>
                </a:solidFill>
                <a:latin typeface="Calibri"/>
                <a:ea typeface="+mn-ea"/>
                <a:cs typeface="+mn-cs"/>
              </a:rPr>
              <a:t>Ja</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dialogboksen </a:t>
            </a:r>
            <a:r>
              <a:rPr lang="da-DK" sz="1200" b="1" i="0" baseline="0" noProof="0" dirty="0" smtClean="0">
                <a:solidFill>
                  <a:schemeClr val="tx1"/>
                </a:solidFill>
                <a:latin typeface="Calibri"/>
                <a:ea typeface="+mn-ea"/>
                <a:cs typeface="+mn-cs"/>
              </a:rPr>
              <a:t>Microsoft </a:t>
            </a:r>
            <a:r>
              <a:rPr lang="da-DK" sz="1200" b="1" i="0" baseline="0" noProof="0" smtClean="0">
                <a:solidFill>
                  <a:schemeClr val="tx1"/>
                </a:solidFill>
                <a:latin typeface="Calibri"/>
                <a:ea typeface="+mn-ea"/>
                <a:cs typeface="+mn-cs"/>
              </a:rPr>
              <a:t>Office PowerPoint</a:t>
            </a:r>
            <a:r>
              <a:rPr lang="da-DK" sz="1200" b="0" i="0" baseline="0" noProof="0" smtClean="0">
                <a:solidFill>
                  <a:schemeClr val="tx1"/>
                </a:solidFill>
                <a:latin typeface="Calibri"/>
                <a:ea typeface="+mn-ea"/>
                <a:cs typeface="+mn-cs"/>
              </a:rPr>
              <a:t>. </a:t>
            </a:r>
            <a:endParaRPr lang="da-DK" sz="1200" b="0" i="0" baseline="0" noProof="0" dirty="0" smtClean="0">
              <a:solidFill>
                <a:schemeClr val="tx1"/>
              </a:solidFill>
              <a:latin typeface="Calibri"/>
              <a:ea typeface="+mn-ea"/>
              <a:cs typeface="+mn-cs"/>
            </a:endParaRP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det konverterede clipart på diasset. Klik på </a:t>
            </a:r>
            <a:r>
              <a:rPr lang="da-DK" sz="1200" b="1" i="0" baseline="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i gruppen </a:t>
            </a:r>
            <a:r>
              <a:rPr lang="da-DK" sz="1200" b="1" i="0" baseline="0" noProof="0" smtClean="0">
                <a:solidFill>
                  <a:schemeClr val="tx1"/>
                </a:solidFill>
                <a:latin typeface="Calibri"/>
                <a:ea typeface="+mn-ea"/>
                <a:cs typeface="+mn-cs"/>
              </a:rPr>
              <a:t>Redigering</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Valgrude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gruppen på øverste niveau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7.  Benyt følgende fremgangsmåde i 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objektet </a:t>
            </a:r>
            <a:r>
              <a:rPr lang="da-DK" sz="1200" b="1" i="0" baseline="0" noProof="0" dirty="0" smtClean="0">
                <a:solidFill>
                  <a:schemeClr val="tx1"/>
                </a:solidFill>
                <a:latin typeface="Calibri"/>
                <a:ea typeface="+mn-ea"/>
                <a:cs typeface="+mn-cs"/>
              </a:rPr>
              <a:t>Autofigur</a:t>
            </a:r>
            <a:r>
              <a:rPr lang="da-DK" sz="1200" b="0" i="0" baseline="0" noProof="0" dirty="0" smtClean="0">
                <a:solidFill>
                  <a:schemeClr val="tx1"/>
                </a:solidFill>
                <a:latin typeface="Calibri"/>
                <a:ea typeface="+mn-ea"/>
                <a:cs typeface="+mn-cs"/>
              </a:rPr>
              <a:t>, og tryk derefter på Slet.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Tryk på og hold Ctrl+Skift nede, markér alle de rektangulære figurer, og tryk på Slet.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og markér derefter alle kombinationstegninger. 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Gruppér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også gruppen af objekter (snefnuggene)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Figurfyld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(første række, første valgmulighed fra venstre)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Højreklik på gruppen af objekter på diasset, og klik derefter på </a:t>
            </a:r>
            <a:r>
              <a:rPr lang="da-DK" sz="1200" b="1" i="0" baseline="0" noProof="0" dirty="0" smtClean="0">
                <a:solidFill>
                  <a:schemeClr val="tx1"/>
                </a:solidFill>
                <a:latin typeface="Calibri"/>
                <a:ea typeface="+mn-ea"/>
                <a:cs typeface="+mn-cs"/>
              </a:rPr>
              <a:t>Klip</a:t>
            </a:r>
            <a:r>
              <a:rPr lang="da-DK" sz="1200" b="0" i="0" baseline="0" noProof="0" dirty="0" smtClean="0">
                <a:solidFill>
                  <a:schemeClr val="tx1"/>
                </a:solidFill>
                <a:latin typeface="Calibri"/>
                <a:ea typeface="+mn-ea"/>
                <a:cs typeface="+mn-cs"/>
              </a:rPr>
              <a:t>. Klik på pilen under </a:t>
            </a:r>
            <a:r>
              <a:rPr lang="da-DK" sz="1200" b="1" i="0" baseline="0" noProof="0" dirty="0" smtClean="0">
                <a:solidFill>
                  <a:schemeClr val="tx1"/>
                </a:solidFill>
                <a:latin typeface="Calibri"/>
                <a:ea typeface="+mn-ea"/>
                <a:cs typeface="+mn-cs"/>
              </a:rPr>
              <a:t>Sæt ind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Udklipsholder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Kontrollér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og vælg derefter </a:t>
            </a:r>
            <a:r>
              <a:rPr lang="da-DK" sz="1200" b="1" i="0" baseline="0" noProof="0" dirty="0" smtClean="0">
                <a:solidFill>
                  <a:schemeClr val="tx1"/>
                </a:solidFill>
                <a:latin typeface="Calibri"/>
                <a:ea typeface="+mn-ea"/>
                <a:cs typeface="+mn-cs"/>
              </a:rPr>
              <a:t>Billede (PNG)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Som</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det nye snefnug på diasset.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i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0,87”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b="1" i="0" noProof="0" dirty="0" smtClean="0">
                <a:latin typeface="Calibri"/>
                <a:cs typeface="+mn-cs"/>
              </a:rPr>
              <a:t>20</a:t>
            </a:r>
            <a:r>
              <a:rPr lang="da-DK" b="1" i="0" noProof="0" dirty="0" smtClean="0">
                <a:latin typeface="Arial"/>
                <a:cs typeface="Arial"/>
              </a:rPr>
              <a:t>° i </a:t>
            </a:r>
            <a:r>
              <a:rPr lang="da-DK" b="1" i="0" noProof="0" smtClean="0">
                <a:latin typeface="Arial"/>
                <a:cs typeface="Arial"/>
              </a:rPr>
              <a:t>feltet Rotation</a:t>
            </a:r>
            <a:r>
              <a:rPr lang="da-DK" sz="1200" b="0" i="0" baseline="0" noProof="0" smtClean="0">
                <a:solidFill>
                  <a:schemeClr val="tx1"/>
                </a:solidFill>
                <a:latin typeface="+mn-lt"/>
                <a:ea typeface="+mn-ea"/>
                <a:cs typeface="+mn-cs"/>
              </a:rPr>
              <a:t>.</a:t>
            </a:r>
            <a:endParaRPr lang="da-DK" b="1" i="0" noProof="0" dirty="0" smtClean="0">
              <a:latin typeface="Arial"/>
              <a:cs typeface="Arial"/>
            </a:endParaRPr>
          </a:p>
          <a:p>
            <a:pPr marL="228600" indent="-228600" algn="l" defTabSz="914400">
              <a:buFont typeface="Calibri"/>
              <a:buAutoNum type="arabicPeriod" startAt="12"/>
            </a:pPr>
            <a:r>
              <a:rPr lang="da-DK" sz="1200" b="0" i="0" baseline="0" noProof="0" dirty="0" smtClean="0">
                <a:solidFill>
                  <a:schemeClr val="tx1"/>
                </a:solidFill>
                <a:latin typeface="Calibri"/>
                <a:ea typeface="+mn-ea"/>
                <a:cs typeface="+mn-cs"/>
              </a:rPr>
              <a:t>Træk snefnugget til billedets øverste venstre hjørne.</a:t>
            </a:r>
          </a:p>
          <a:p>
            <a:pPr marL="228600" indent="-228600" algn="l" defTabSz="914400">
              <a:buFont typeface="Calibri"/>
              <a:buAutoNum type="arabicPeriod" startAt="12"/>
            </a:pPr>
            <a:endParaRPr lang="da-DK" noProof="0" dirty="0" smtClean="0"/>
          </a:p>
          <a:p>
            <a:pPr marL="228600" indent="-228600" algn="l" defTabSz="914400">
              <a:buFont typeface="Calibri"/>
              <a:buAutoNum type="arabicPeriod" startAt="12"/>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a:t>
            </a:r>
            <a:r>
              <a:rPr lang="da-DK" sz="1200" b="0" i="0" baseline="0" noProof="0" dirty="0" smtClean="0">
                <a:solidFill>
                  <a:schemeClr val="tx1"/>
                </a:solidFill>
                <a:latin typeface="Calibri"/>
                <a:ea typeface="+mn-ea"/>
                <a:cs typeface="+mn-cs"/>
              </a:rPr>
              <a:t>det andet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snefnugget på diasset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andet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0,42”</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0,36”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andet snefnug ud til den venstre kant af diasset.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det tredje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det andet </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snefnug</a:t>
            </a:r>
            <a:r>
              <a:rPr lang="da-DK" sz="1200" b="0" i="0" baseline="0" noProof="0" dirty="0" smtClean="0">
                <a:solidFill>
                  <a:schemeClr val="tx1"/>
                </a:solidFill>
                <a:latin typeface="Calibri"/>
                <a:ea typeface="+mn-ea"/>
                <a:cs typeface="+mn-cs"/>
              </a:rPr>
              <a:t>billede på diasset.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tredje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0,56”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0,48”</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tredje snefnug ud til venstre kant af diasset, så det er under og en smule til venstre for det andet snefnug.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tekstboksen til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smtClean="0">
                <a:solidFill>
                  <a:schemeClr val="tx1"/>
                </a:solidFill>
                <a:latin typeface="Calibri"/>
                <a:ea typeface="+mn-ea"/>
                <a:cs typeface="+mn-cs"/>
              </a:rPr>
              <a:t>Skrifttype</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18</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til højre for det første snefnug, så det er tæt på det øverste venstre hjørne i diasset.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0" marR="0" indent="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til at genskabe tilskrivningen af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tilskrivningen af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 vælg </a:t>
            </a:r>
            <a:r>
              <a:rPr lang="da-DK" sz="1200" b="1" i="0" baseline="0" noProof="0" dirty="0" smtClean="0">
                <a:solidFill>
                  <a:schemeClr val="tx1"/>
                </a:solidFill>
                <a:latin typeface="Calibri"/>
                <a:ea typeface="+mn-ea"/>
                <a:cs typeface="+mn-cs"/>
              </a:rPr>
              <a:t>14</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så den er under og til højre for tekstboksen med citatet.</a:t>
            </a:r>
          </a:p>
          <a:p>
            <a:pPr marL="228600" indent="-228600" algn="l" defTabSz="914400">
              <a:buNone/>
            </a:pPr>
            <a:endParaRPr lang="da-DK" noProof="0" dirty="0" smtClean="0"/>
          </a:p>
          <a:p>
            <a:pPr marL="228600" indent="-228600" algn="l" defTabSz="914400">
              <a:buNone/>
            </a:pPr>
            <a:endParaRPr lang="da-DK" noProof="0" dirty="0" smtClean="0"/>
          </a:p>
          <a:p>
            <a:pPr marL="0" indent="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andet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I forbindelse med denne procedure er det nyttigt at vise linealen og zoome ud af diasset for at kunne genskabe animationseffekterne.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50%</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Vælg også </a:t>
            </a:r>
            <a:r>
              <a:rPr lang="da-DK" sz="1200" b="1" i="0" baseline="0" noProof="0" dirty="0" smtClean="0">
                <a:solidFill>
                  <a:schemeClr val="tx1"/>
                </a:solidFill>
                <a:latin typeface="Calibri"/>
                <a:ea typeface="+mn-ea"/>
                <a:cs typeface="+mn-cs"/>
              </a:rPr>
              <a:t>Lineal</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Vis/skjul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0,00</a:t>
            </a:r>
            <a:r>
              <a:rPr lang="da-DK" sz="1200" b="0" i="1"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lodret tegnehjælpelinje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0,4”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0,8”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på 5,0” 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12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2</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Gentag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tredje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t>
            </a:r>
            <a:r>
              <a:rPr lang="da-DK" sz="1200" b="1" i="0" baseline="0" noProof="0" smtClean="0">
                <a:solidFill>
                  <a:schemeClr val="tx1"/>
                </a:solidFill>
                <a:latin typeface="Calibri"/>
                <a:ea typeface="+mn-ea"/>
                <a:cs typeface="+mn-cs"/>
              </a:rPr>
              <a:t>animation</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punkt til det sted, hvor de lodrette og vandrette tegnehjælpelinjer krydses i 0,0.</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0.25”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0,25”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 </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Mod uret</a:t>
            </a:r>
            <a:r>
              <a:rPr lang="da-DK" sz="1200" b="0" i="0" baseline="0" noProof="0" dirty="0" smtClean="0">
                <a:solidFill>
                  <a:schemeClr val="tx1"/>
                </a:solidFill>
                <a:latin typeface="Calibri"/>
                <a:ea typeface="+mn-ea"/>
                <a:cs typeface="+mn-cs"/>
              </a:rPr>
              <a:t>, der også er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 </a:t>
            </a:r>
            <a:r>
              <a:rPr lang="da-DK" sz="1200" b="1" i="0"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og tryk derefter på Enter.</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billedanimationseffekterne:</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store billede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Linjer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Venstre</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effekten med den venstre bevægelsessti til det store billede. Peg på endepunktet (rød pil) for den valgte bevægelsessti, indtil markøren bliver en 2-hovedet pil. Tryk på og hold Skift nede, og træk derefter endepunktet helt ud til diassets venstre kant. (Bemærk! Sørg for, at du kun udvider bevægelsesstien ved at trække i endepunktet og ikke trækker hele bevægelsesstien op, ned, til venstre eller til højre. Det kan være nødvendigt at zoome ind på diasset for at kunnet trække stien mere nøjagtigt.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100%</a:t>
            </a:r>
            <a:r>
              <a:rPr lang="da-DK" sz="1200" b="0" i="0" baseline="0" noProof="0" dirty="0" smtClean="0">
                <a:solidFill>
                  <a:schemeClr val="tx1"/>
                </a:solidFill>
                <a:latin typeface="Calibri"/>
                <a:ea typeface="+mn-ea"/>
                <a:cs typeface="+mn-cs"/>
              </a:rPr>
              <a:t> eller mere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første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Zoom </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 sekund</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grønne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ud punkt ud til diassets venstre kant,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3”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1”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2,75”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2,75”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2,25”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punkt på den vandrette tegnehjælpelinje på 0,0,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punkt på snefnugget.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5</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6"/>
            </a:pPr>
            <a:r>
              <a:rPr lang="da-DK" sz="1200" b="0" i="0" baseline="0" noProof="0" dirty="0" smtClean="0">
                <a:solidFill>
                  <a:schemeClr val="tx1"/>
                </a:solidFill>
                <a:latin typeface="Calibri"/>
                <a:ea typeface="+mn-ea"/>
                <a:cs typeface="+mn-cs"/>
              </a:rPr>
              <a:t>Højreklik på diassets baggrundsområde, og klik derefter på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Ryd </a:t>
            </a:r>
            <a:r>
              <a:rPr lang="da-DK" sz="1200" b="1" i="0" baseline="0" noProof="0" dirty="0" smtClean="0">
                <a:solidFill>
                  <a:schemeClr val="tx1"/>
                </a:solidFill>
                <a:latin typeface="Calibri"/>
                <a:ea typeface="+mn-ea"/>
                <a:cs typeface="+mn-cs"/>
              </a:rPr>
              <a:t>Vis tegnehjælpelinjer på skærmen</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Hjælpelinjeindstillinger </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OK</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startAt="6"/>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tekstboksen med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Markér citattekstboksen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Efter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bogstav</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Animér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tekst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 forsinkelse mellem bogstaver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21</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marR="0" indent="-22860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for at genskabe animationseffekterne for tekstboksen til tilskrivning af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tekstboksen til tilskrivning af citatet.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22,5”</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p:txBody>
      </p:sp>
      <p:sp>
        <p:nvSpPr>
          <p:cNvPr id="4" name="Slide Number Placeholder 3"/>
          <p:cNvSpPr>
            <a:spLocks noGrp="1"/>
          </p:cNvSpPr>
          <p:nvPr>
            <p:ph type="sldNum" sz="quarter" idx="10"/>
          </p:nvPr>
        </p:nvSpPr>
        <p:spPr/>
        <p:txBody>
          <a:bodyPr/>
          <a:lstStyle/>
          <a:p>
            <a:pPr algn="r" defTabSz="914400">
              <a:buNone/>
            </a:pPr>
            <a:fld id="{41AB9C18-8CAA-4223-81FA-B24ABEAFDA68}" type="slidenum">
              <a:rPr lang="en-US" sz="1200" b="0" i="0">
                <a:latin typeface="Calibri"/>
                <a:ea typeface="+mn-ea"/>
                <a:cs typeface="+mn-cs"/>
              </a:rPr>
              <a:pPr algn="r" defTabSz="914400">
                <a:buNone/>
              </a:pPr>
              <a:t>4</a:t>
            </a:fld>
            <a:endParaRPr lang="en-US" sz="1200" b="0" i="0">
              <a:latin typeface="Calibri"/>
              <a:ea typeface="+mn-ea"/>
              <a:cs typeface="+mn-cs"/>
            </a:endParaRPr>
          </a:p>
        </p:txBody>
      </p:sp>
    </p:spTree>
    <p:extLst>
      <p:ext uri="{BB962C8B-B14F-4D97-AF65-F5344CB8AC3E}">
        <p14:creationId xmlns:p14="http://schemas.microsoft.com/office/powerpoint/2010/main" val="365867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algn="l" defTabSz="914400">
              <a:buNone/>
            </a:pPr>
            <a:r>
              <a:rPr lang="da-DK" sz="1400" b="1" i="0" noProof="0" dirty="0" smtClean="0">
                <a:solidFill>
                  <a:schemeClr val="tx1"/>
                </a:solidFill>
                <a:latin typeface="Calibri"/>
                <a:ea typeface="+mn-ea"/>
                <a:cs typeface="+mn-cs"/>
              </a:rPr>
              <a:t>animeret sne</a:t>
            </a:r>
          </a:p>
          <a:p>
            <a:pPr marL="0" algn="l" defTabSz="914400">
              <a:buNone/>
            </a:pPr>
            <a:r>
              <a:rPr lang="da-DK" sz="1400" b="0" i="0" baseline="0" noProof="0" dirty="0" smtClean="0">
                <a:solidFill>
                  <a:schemeClr val="tx1"/>
                </a:solidFill>
                <a:latin typeface="Calibri"/>
                <a:ea typeface="+mn-ea"/>
                <a:cs typeface="+mn-cs"/>
              </a:rPr>
              <a:t>(svær)</a:t>
            </a:r>
          </a:p>
          <a:p>
            <a:pPr marL="0" algn="l" defTabSz="914400">
              <a:buNone/>
            </a:pPr>
            <a:endParaRPr lang="da-DK" noProof="0" dirty="0" smtClean="0"/>
          </a:p>
          <a:p>
            <a:pPr marL="0" algn="l" defTabSz="914400">
              <a:buNone/>
            </a:pPr>
            <a:endParaRPr lang="da-DK" noProof="0" dirty="0" smtClean="0"/>
          </a:p>
          <a:p>
            <a:pPr marL="0" indent="0" algn="l" defTabSz="914400">
              <a:buNone/>
            </a:pPr>
            <a:r>
              <a:rPr lang="da-DK" sz="1200" b="1" i="0" noProof="0" dirty="0" smtClean="0">
                <a:solidFill>
                  <a:schemeClr val="tx1"/>
                </a:solidFill>
                <a:latin typeface="Calibri"/>
                <a:ea typeface="+mn-ea"/>
                <a:cs typeface="+mn-cs"/>
              </a:rPr>
              <a:t>Tip</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Du får det bedste resultat med denne effekt, hvis du bruger et stort højopløseligt billede. Billedet i eksemplet herover er 2000 pixel i bredden og 750 pixel i højden. Det vil være en fordel at bruge tegneområder til at genskabe animationseffekterne. </a:t>
            </a:r>
          </a:p>
          <a:p>
            <a:pPr marL="228600" indent="-228600" algn="l" defTabSz="914400">
              <a:buNone/>
            </a:pPr>
            <a:endParaRPr lang="da-DK" noProof="0" dirty="0" smtClean="0"/>
          </a:p>
          <a:p>
            <a:pPr marL="228600" indent="-22860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til at vise og indstille tegneområder:</a:t>
            </a:r>
          </a:p>
          <a:p>
            <a:pPr marL="228600" indent="-228600" algn="l" defTabSz="914400">
              <a:buFont typeface="Calibri"/>
              <a:buAutoNum type="arabicPeriod"/>
            </a:pPr>
            <a:r>
              <a:rPr lang="da-DK" sz="1200" b="0" i="0" noProof="0" dirty="0" smtClean="0">
                <a:solidFill>
                  <a:schemeClr val="tx1"/>
                </a:solidFill>
                <a:latin typeface="Calibri"/>
                <a:ea typeface="+mn-ea"/>
                <a:cs typeface="+mn-cs"/>
              </a:rPr>
              <a:t>Højreklik på diasbaggrunden</a:t>
            </a:r>
            <a:r>
              <a:rPr lang="da-DK" sz="1200" b="0" i="0" baseline="0" noProof="0" dirty="0" smtClean="0">
                <a:solidFill>
                  <a:schemeClr val="tx1"/>
                </a:solidFill>
                <a:latin typeface="Calibri"/>
                <a:ea typeface="+mn-ea"/>
                <a:cs typeface="+mn-cs"/>
              </a:rPr>
              <a:t>, og </a:t>
            </a:r>
            <a:r>
              <a:rPr lang="da-DK" sz="1200" b="0" i="0" noProof="0" dirty="0" smtClean="0">
                <a:solidFill>
                  <a:schemeClr val="tx1"/>
                </a:solidFill>
                <a:latin typeface="Calibri"/>
                <a:ea typeface="+mn-ea"/>
                <a:cs typeface="+mn-cs"/>
              </a:rPr>
              <a:t> vælg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a:t>
            </a:r>
            <a:r>
              <a:rPr lang="da-DK" sz="1200" b="1"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Vis</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tegnehjælpelinjer</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på skærmen</a:t>
            </a:r>
            <a:r>
              <a:rPr lang="da-DK" sz="1200" b="0" i="0" noProof="0" dirty="0" smtClean="0">
                <a:solidFill>
                  <a:schemeClr val="tx1"/>
                </a:solidFill>
                <a:latin typeface="Calibri"/>
                <a:ea typeface="+mn-ea"/>
                <a:cs typeface="+mn-cs"/>
              </a:rPr>
              <a:t> i dialogboksen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 under indstillinger </a:t>
            </a:r>
            <a:r>
              <a:rPr lang="da-DK" sz="1200" b="0" i="0" noProof="0" smtClean="0">
                <a:solidFill>
                  <a:schemeClr val="tx1"/>
                </a:solidFill>
                <a:latin typeface="Calibri"/>
                <a:ea typeface="+mn-ea"/>
                <a:cs typeface="+mn-cs"/>
              </a:rPr>
              <a:t>for </a:t>
            </a:r>
            <a:r>
              <a:rPr lang="da-DK" sz="1200" b="1" i="0" noProof="0" smtClean="0">
                <a:solidFill>
                  <a:schemeClr val="tx1"/>
                </a:solidFill>
                <a:latin typeface="Calibri"/>
                <a:ea typeface="+mn-ea"/>
                <a:cs typeface="+mn-cs"/>
              </a:rPr>
              <a:t>hjælpelinjer</a:t>
            </a:r>
            <a:r>
              <a:rPr lang="da-DK" sz="1200" b="0" i="0" noProof="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og klik </a:t>
            </a:r>
            <a:r>
              <a:rPr lang="da-DK" sz="1200" b="0" i="0" noProof="0" smtClean="0">
                <a:solidFill>
                  <a:schemeClr val="tx1"/>
                </a:solidFill>
                <a:latin typeface="Calibri"/>
                <a:ea typeface="+mn-ea"/>
                <a:cs typeface="+mn-cs"/>
              </a:rPr>
              <a:t>derefter på </a:t>
            </a:r>
            <a:r>
              <a:rPr lang="da-DK" sz="1200" b="1" i="0" noProof="0" smtClean="0">
                <a:solidFill>
                  <a:schemeClr val="tx1"/>
                </a:solidFill>
                <a:latin typeface="Calibri"/>
                <a:ea typeface="+mn-ea"/>
                <a:cs typeface="+mn-cs"/>
              </a:rPr>
              <a:t>OK</a:t>
            </a:r>
            <a:r>
              <a:rPr lang="da-DK" sz="1200" b="0" i="0" noProof="0" dirty="0" smtClean="0">
                <a:solidFill>
                  <a:schemeClr val="tx1"/>
                </a:solidFill>
                <a:latin typeface="Calibri"/>
                <a:ea typeface="+mn-ea"/>
                <a:cs typeface="+mn-cs"/>
              </a:rPr>
              <a: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Bemærk! Der vises en vandret og en lodret hjælpelinje på </a:t>
            </a:r>
            <a:r>
              <a:rPr lang="da-DK" sz="1200" b="0" i="0" baseline="0" noProof="0" dirty="0" smtClean="0">
                <a:solidFill>
                  <a:schemeClr val="tx1"/>
                </a:solidFill>
                <a:latin typeface="Calibri"/>
                <a:ea typeface="+mn-ea"/>
                <a:cs typeface="+mn-cs"/>
              </a:rPr>
              <a:t> diasset </a:t>
            </a:r>
            <a:r>
              <a:rPr lang="da-DK" sz="1200" b="0" i="0" noProof="0" dirty="0" smtClean="0">
                <a:solidFill>
                  <a:schemeClr val="tx1"/>
                </a:solidFill>
                <a:latin typeface="Calibri"/>
                <a:ea typeface="+mn-ea"/>
                <a:cs typeface="+mn-cs"/>
              </a:rPr>
              <a:t>ved 0,00, som er standard</a:t>
            </a:r>
            <a:r>
              <a:rPr lang="da-DK" sz="1200" b="0" i="0" baseline="0" noProof="0" dirty="0" smtClean="0">
                <a:solidFill>
                  <a:schemeClr val="tx1"/>
                </a:solidFill>
                <a:latin typeface="Calibri"/>
                <a:ea typeface="+mn-ea"/>
                <a:cs typeface="+mn-cs"/>
              </a:rPr>
              <a:t>positionen</a:t>
            </a:r>
            <a:r>
              <a:rPr lang="da-DK" sz="1200" b="0" i="0" noProof="0" dirty="0" smtClean="0">
                <a:solidFill>
                  <a:schemeClr val="tx1"/>
                </a:solidFill>
                <a:latin typeface="Calibri"/>
                <a:ea typeface="+mn-ea"/>
                <a:cs typeface="+mn-cs"/>
              </a:rPr>
              <a:t>. Når</a:t>
            </a:r>
            <a:r>
              <a:rPr lang="da-DK" sz="1200" b="0" i="0" baseline="0" noProof="0" dirty="0" smtClean="0">
                <a:solidFill>
                  <a:schemeClr val="tx1"/>
                </a:solidFill>
                <a:latin typeface="Calibri"/>
                <a:ea typeface="+mn-ea"/>
                <a:cs typeface="+mn-cs"/>
              </a:rPr>
              <a:t> du trækker i hjælpelinjerne, viser markøren den nye position.</a:t>
            </a:r>
            <a:r>
              <a:rPr lang="da-DK" sz="1200" b="0" i="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noProof="0" dirty="0" smtClean="0">
                <a:solidFill>
                  <a:schemeClr val="tx1"/>
                </a:solidFill>
                <a:latin typeface="Calibri"/>
                <a:ea typeface="+mn-ea"/>
                <a:cs typeface="+mn-cs"/>
              </a:rPr>
              <a:t>Tryk på og hold Ctrl nede, vælg den lodrette</a:t>
            </a:r>
            <a:r>
              <a:rPr lang="da-DK" sz="1200" b="0" i="0" baseline="0" noProof="0" dirty="0" smtClean="0">
                <a:solidFill>
                  <a:schemeClr val="tx1"/>
                </a:solidFill>
                <a:latin typeface="Calibri"/>
                <a:ea typeface="+mn-ea"/>
                <a:cs typeface="+mn-cs"/>
              </a:rPr>
              <a:t> hjælpelinje, og træk </a:t>
            </a:r>
            <a:r>
              <a:rPr lang="da-DK" sz="1200" b="0" i="0" noProof="0" dirty="0" smtClean="0">
                <a:solidFill>
                  <a:schemeClr val="tx1"/>
                </a:solidFill>
                <a:latin typeface="Calibri"/>
                <a:ea typeface="+mn-ea"/>
                <a:cs typeface="+mn-cs"/>
              </a:rPr>
              <a:t>den derefter til positionen</a:t>
            </a:r>
            <a:r>
              <a:rPr lang="da-DK" sz="1200" b="0" i="0" baseline="0" noProof="0" dirty="0" smtClean="0">
                <a:solidFill>
                  <a:schemeClr val="tx1"/>
                </a:solidFill>
                <a:latin typeface="Calibri"/>
                <a:ea typeface="+mn-ea"/>
                <a:cs typeface="+mn-cs"/>
              </a:rPr>
              <a:t> 5</a:t>
            </a:r>
            <a:r>
              <a:rPr lang="da-DK" sz="1200" b="0" i="0" noProof="0" dirty="0" smtClean="0">
                <a:solidFill>
                  <a:schemeClr val="tx1"/>
                </a:solidFill>
                <a:latin typeface="Calibri"/>
                <a:ea typeface="+mn-ea"/>
                <a:cs typeface="+mn-cs"/>
              </a:rPr>
              <a:t>,00.</a:t>
            </a:r>
          </a:p>
          <a:p>
            <a:pPr marL="0" algn="l" defTabSz="914400">
              <a:buNone/>
            </a:pPr>
            <a:endParaRPr lang="da-DK" noProof="0" dirty="0" smtClean="0"/>
          </a:p>
          <a:p>
            <a:pPr marL="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for at genskabe billedeffekter på dette dias:</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Layout</a:t>
            </a:r>
            <a:r>
              <a:rPr lang="da-DK" sz="1200" b="0" i="0" noProof="0" dirty="0" smtClean="0">
                <a:solidFill>
                  <a:schemeClr val="tx1"/>
                </a:solidFill>
                <a:latin typeface="Calibri"/>
                <a:ea typeface="+mn-ea"/>
                <a:cs typeface="+mn-cs"/>
              </a:rPr>
              <a:t>, og klik derefter på </a:t>
            </a:r>
            <a:r>
              <a:rPr lang="da-DK" sz="1200" b="1" i="0" noProof="0" dirty="0" smtClean="0">
                <a:solidFill>
                  <a:schemeClr val="tx1"/>
                </a:solidFill>
                <a:latin typeface="Calibri"/>
                <a:ea typeface="+mn-ea"/>
                <a:cs typeface="+mn-cs"/>
              </a:rPr>
              <a:t>Tom</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Dias</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Startside</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Billede</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Billeder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Indsæt</a:t>
            </a:r>
            <a:r>
              <a:rPr lang="da-DK" sz="1200" b="0" i="0" noProof="0" dirty="0" smtClean="0">
                <a:solidFill>
                  <a:schemeClr val="tx1"/>
                </a:solidFill>
                <a:latin typeface="Calibri"/>
                <a:ea typeface="+mn-ea"/>
                <a:cs typeface="+mn-cs"/>
              </a:rPr>
              <a:t>. Vælg et billede i dialogboksen </a:t>
            </a:r>
            <a:r>
              <a:rPr lang="da-DK" sz="1200" b="1" i="0" noProof="0" dirty="0" smtClean="0">
                <a:solidFill>
                  <a:schemeClr val="tx1"/>
                </a:solidFill>
                <a:latin typeface="Calibri"/>
                <a:ea typeface="+mn-ea"/>
                <a:cs typeface="+mn-cs"/>
              </a:rPr>
              <a:t>Indsæt</a:t>
            </a:r>
            <a:r>
              <a:rPr lang="da-DK" sz="1200" b="1" i="0" baseline="0" noProof="0" dirty="0" smtClean="0">
                <a:solidFill>
                  <a:schemeClr val="tx1"/>
                </a:solidFill>
                <a:latin typeface="Calibri"/>
                <a:ea typeface="+mn-ea"/>
                <a:cs typeface="+mn-cs"/>
              </a:rPr>
              <a:t> billede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Vælg billedet </a:t>
            </a:r>
            <a:r>
              <a:rPr lang="da-DK" sz="1200" b="0" i="0" baseline="0" noProof="0" dirty="0" smtClean="0">
                <a:solidFill>
                  <a:schemeClr val="tx1"/>
                </a:solidFill>
                <a:latin typeface="Calibri"/>
                <a:ea typeface="+mn-ea"/>
                <a:cs typeface="+mn-cs"/>
              </a:rPr>
              <a:t>på diasset</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Klik på dialogboksstarten </a:t>
            </a:r>
            <a:r>
              <a:rPr lang="da-DK" sz="1200" b="1" i="0" noProof="0" dirty="0" smtClean="0">
                <a:solidFill>
                  <a:schemeClr val="tx1"/>
                </a:solidFill>
                <a:latin typeface="Calibri"/>
                <a:ea typeface="+mn-ea"/>
                <a:cs typeface="+mn-cs"/>
              </a:rPr>
              <a:t>Størrelse og placering</a:t>
            </a:r>
            <a:r>
              <a:rPr lang="da-DK" sz="1200" b="0" i="0" noProof="0" dirty="0" smtClean="0">
                <a:solidFill>
                  <a:schemeClr val="tx1"/>
                </a:solidFill>
                <a:latin typeface="Calibri"/>
                <a:ea typeface="+mn-ea"/>
                <a:cs typeface="+mn-cs"/>
              </a:rPr>
              <a:t>  i nederste højre hjørne af gruppen </a:t>
            </a:r>
            <a:r>
              <a:rPr lang="da-DK" b="1" i="0" baseline="0" noProof="0" smtClean="0"/>
              <a:t>Størrelse</a:t>
            </a:r>
            <a:r>
              <a:rPr lang="da-DK" b="0" i="0" baseline="0" noProof="0" smtClean="0"/>
              <a:t> </a:t>
            </a:r>
            <a:r>
              <a:rPr lang="da-DK" b="0" i="0" noProof="0" smtClean="0"/>
              <a:t>under </a:t>
            </a:r>
            <a:r>
              <a:rPr lang="da-DK" b="1" i="0" noProof="0" dirty="0" smtClean="0"/>
              <a:t>Billedværktøjer</a:t>
            </a:r>
            <a:r>
              <a:rPr lang="da-DK" b="0" i="0" noProof="0" dirty="0" smtClean="0"/>
              <a:t> under fanen </a:t>
            </a:r>
            <a:r>
              <a:rPr lang="da-DK" b="1" i="0" noProof="0" dirty="0" smtClean="0"/>
              <a:t>Format</a:t>
            </a:r>
            <a:r>
              <a:rPr lang="da-DK" b="0" i="0" noProof="0" dirty="0" smtClean="0"/>
              <a:t>. </a:t>
            </a:r>
            <a:r>
              <a:rPr lang="da-DK" b="0" i="0" baseline="0" noProof="0" dirty="0" smtClean="0"/>
              <a:t>Tilpas størrelsen, eller beskær billedet efter behov i dialogboksen </a:t>
            </a:r>
            <a:r>
              <a:rPr lang="da-DK" b="1" i="0" baseline="0" noProof="0" dirty="0" smtClean="0"/>
              <a:t>Formatér billede</a:t>
            </a:r>
            <a:r>
              <a:rPr lang="da-DK" b="0" i="0" noProof="0" smtClean="0"/>
              <a:t>, </a:t>
            </a:r>
            <a:r>
              <a:rPr lang="da-DK" b="0" i="0" baseline="0" noProof="0" smtClean="0"/>
              <a:t>så </a:t>
            </a:r>
            <a:r>
              <a:rPr lang="da-DK" b="0" i="0" noProof="0" dirty="0" smtClean="0"/>
              <a:t>højden er indstillet </a:t>
            </a:r>
            <a:r>
              <a:rPr lang="da-DK" b="0" i="0" noProof="0" smtClean="0"/>
              <a:t>til </a:t>
            </a:r>
            <a:r>
              <a:rPr lang="da-DK" b="1" i="0" noProof="0" smtClean="0"/>
              <a:t>7,5”</a:t>
            </a:r>
            <a:r>
              <a:rPr lang="da-DK" b="0" i="0" noProof="0" smtClean="0"/>
              <a:t> </a:t>
            </a:r>
            <a:r>
              <a:rPr lang="da-DK" b="0" i="0" noProof="0" dirty="0" smtClean="0"/>
              <a:t>og bredden er indstillet </a:t>
            </a:r>
            <a:r>
              <a:rPr lang="da-DK" b="0" i="0" noProof="0" smtClean="0"/>
              <a:t>til </a:t>
            </a:r>
            <a:r>
              <a:rPr lang="da-DK" b="1" i="0" noProof="0" smtClean="0"/>
              <a:t>20”</a:t>
            </a:r>
            <a:r>
              <a:rPr lang="da-DK" b="0" i="0" noProof="0" smtClean="0"/>
              <a:t>. </a:t>
            </a:r>
            <a:endParaRPr lang="da-DK" b="0" i="0" noProof="0" dirty="0" smtClean="0"/>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beskære billedet ved at klikke på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i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Venstre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Top</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Beskæringsposition</a:t>
            </a:r>
            <a:r>
              <a:rPr lang="da-DK" sz="1200" b="0" i="0" noProof="0" dirty="0" smtClean="0">
                <a:solidFill>
                  <a:schemeClr val="tx1"/>
                </a:solidFill>
                <a:effectLst/>
                <a:latin typeface="Calibri"/>
                <a:ea typeface="+mn-ea"/>
                <a:cs typeface="+mn-cs"/>
              </a:rPr>
              <a:t>.</a:t>
            </a:r>
            <a:r>
              <a:rPr lang="da-DK" sz="1200" b="0" i="0" noProof="0" dirty="0" smtClean="0">
                <a:solidFill>
                  <a:schemeClr val="tx1"/>
                </a:solidFill>
                <a:latin typeface="Calibri"/>
                <a:ea typeface="+mn-ea"/>
                <a:cs typeface="+mn-cs"/>
              </a:rPr>
              <a:t> </a:t>
            </a:r>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tilpasse størrelsen af billedet ved at klikke på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 i den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Størrelse og rotation</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peg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og benyt følgende fremgangsmåde: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 til dias</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Venstrejuster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midt på vandret</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effekten med det første snefnug på dette dias:</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Clipart</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Billeder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noProof="0" smtClean="0">
                <a:solidFill>
                  <a:schemeClr val="tx1"/>
                </a:solidFill>
                <a:latin typeface="Calibri"/>
                <a:ea typeface="+mn-ea"/>
                <a:cs typeface="+mn-cs"/>
              </a:rPr>
              <a:t>skriv </a:t>
            </a:r>
            <a:r>
              <a:rPr lang="da-DK" b="1" i="0" baseline="0" noProof="0" smtClean="0"/>
              <a:t>j0299587.wmf</a:t>
            </a:r>
            <a:r>
              <a:rPr lang="da-DK" b="0" i="0" baseline="0" noProof="0" smtClean="0"/>
              <a:t> </a:t>
            </a:r>
            <a:r>
              <a:rPr lang="da-DK" b="0" i="0" baseline="0" noProof="0" dirty="0" smtClean="0"/>
              <a:t>i feltet </a:t>
            </a:r>
            <a:r>
              <a:rPr lang="da-DK" b="1" i="0" baseline="0" noProof="0" dirty="0" smtClean="0"/>
              <a:t>Søg efter</a:t>
            </a:r>
            <a:r>
              <a:rPr lang="da-DK" b="0" i="0" baseline="0" noProof="0" dirty="0" smtClean="0"/>
              <a:t> i ruden </a:t>
            </a:r>
            <a:r>
              <a:rPr lang="da-DK" b="1" i="0" baseline="0" noProof="0" dirty="0" smtClean="0"/>
              <a:t>Clipart</a:t>
            </a:r>
            <a:r>
              <a:rPr lang="da-DK" b="0" i="0" baseline="0" noProof="0" dirty="0" smtClean="0"/>
              <a:t>, ryd</a:t>
            </a:r>
            <a:r>
              <a:rPr lang="da-DK" b="0" i="0" noProof="0" dirty="0" smtClean="0"/>
              <a:t> afkrydsningsfeltet </a:t>
            </a:r>
            <a:r>
              <a:rPr lang="da-DK" b="1" i="0" noProof="0" dirty="0" smtClean="0"/>
              <a:t>Medtag Office.com-indhold</a:t>
            </a:r>
            <a:r>
              <a:rPr lang="da-DK" b="0" i="0" noProof="0" dirty="0" smtClean="0"/>
              <a:t>, og klik derefter på </a:t>
            </a:r>
            <a:r>
              <a:rPr lang="da-DK" b="1" i="0" noProof="0" dirty="0" smtClean="0"/>
              <a:t>OK</a:t>
            </a:r>
            <a:r>
              <a:rPr lang="da-DK" b="0" i="0" noProof="0" dirty="0" smtClean="0"/>
              <a:t>. Vælg clipartfilen i ruden for at sætte det ind i diasset. Bemærk! Hvis du vælger en anden clipartfil, skal cliparten have formatet Windows Metafile (.wmf).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cliparten på diasset.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a:t>
            </a:r>
            <a:r>
              <a:rPr lang="da-DK" sz="1200" b="0" i="0" baseline="0" noProof="0" smtClean="0">
                <a:solidFill>
                  <a:schemeClr val="tx1"/>
                </a:solidFill>
                <a:latin typeface="Calibri"/>
                <a:ea typeface="+mn-ea"/>
                <a:cs typeface="+mn-cs"/>
              </a:rPr>
              <a:t>på </a:t>
            </a:r>
            <a:r>
              <a:rPr lang="da-DK" sz="1200" b="1" i="0" baseline="0" noProof="0" smtClean="0">
                <a:solidFill>
                  <a:schemeClr val="tx1"/>
                </a:solidFill>
                <a:latin typeface="Calibri"/>
                <a:ea typeface="+mn-ea"/>
                <a:cs typeface="+mn-cs"/>
              </a:rPr>
              <a:t>Ja</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dialogboksen </a:t>
            </a:r>
            <a:r>
              <a:rPr lang="da-DK" sz="1200" b="1" i="0" baseline="0" noProof="0" dirty="0" smtClean="0">
                <a:solidFill>
                  <a:schemeClr val="tx1"/>
                </a:solidFill>
                <a:latin typeface="Calibri"/>
                <a:ea typeface="+mn-ea"/>
                <a:cs typeface="+mn-cs"/>
              </a:rPr>
              <a:t>Microsoft </a:t>
            </a:r>
            <a:r>
              <a:rPr lang="da-DK" sz="1200" b="1" i="0" baseline="0" noProof="0" smtClean="0">
                <a:solidFill>
                  <a:schemeClr val="tx1"/>
                </a:solidFill>
                <a:latin typeface="Calibri"/>
                <a:ea typeface="+mn-ea"/>
                <a:cs typeface="+mn-cs"/>
              </a:rPr>
              <a:t>Office PowerPoint</a:t>
            </a:r>
            <a:r>
              <a:rPr lang="da-DK" sz="1200" b="0" i="0" baseline="0" noProof="0" smtClean="0">
                <a:solidFill>
                  <a:schemeClr val="tx1"/>
                </a:solidFill>
                <a:latin typeface="Calibri"/>
                <a:ea typeface="+mn-ea"/>
                <a:cs typeface="+mn-cs"/>
              </a:rPr>
              <a:t>. </a:t>
            </a:r>
            <a:endParaRPr lang="da-DK" sz="1200" b="0" i="0" baseline="0" noProof="0" dirty="0" smtClean="0">
              <a:solidFill>
                <a:schemeClr val="tx1"/>
              </a:solidFill>
              <a:latin typeface="Calibri"/>
              <a:ea typeface="+mn-ea"/>
              <a:cs typeface="+mn-cs"/>
            </a:endParaRP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det konverterede clipart på diasset. Klik på </a:t>
            </a:r>
            <a:r>
              <a:rPr lang="da-DK" sz="1200" b="1" i="0" baseline="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i gruppen </a:t>
            </a:r>
            <a:r>
              <a:rPr lang="da-DK" sz="1200" b="1" i="0" baseline="0" noProof="0" smtClean="0">
                <a:solidFill>
                  <a:schemeClr val="tx1"/>
                </a:solidFill>
                <a:latin typeface="Calibri"/>
                <a:ea typeface="+mn-ea"/>
                <a:cs typeface="+mn-cs"/>
              </a:rPr>
              <a:t>Redigering</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Valgrude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gruppen på øverste niveau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7.  Benyt følgende fremgangsmåde i 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objektet </a:t>
            </a:r>
            <a:r>
              <a:rPr lang="da-DK" sz="1200" b="1" i="0" baseline="0" noProof="0" dirty="0" smtClean="0">
                <a:solidFill>
                  <a:schemeClr val="tx1"/>
                </a:solidFill>
                <a:latin typeface="Calibri"/>
                <a:ea typeface="+mn-ea"/>
                <a:cs typeface="+mn-cs"/>
              </a:rPr>
              <a:t>Autofigur</a:t>
            </a:r>
            <a:r>
              <a:rPr lang="da-DK" sz="1200" b="0" i="0" baseline="0" noProof="0" dirty="0" smtClean="0">
                <a:solidFill>
                  <a:schemeClr val="tx1"/>
                </a:solidFill>
                <a:latin typeface="Calibri"/>
                <a:ea typeface="+mn-ea"/>
                <a:cs typeface="+mn-cs"/>
              </a:rPr>
              <a:t>, og tryk derefter på Slet.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Tryk på og hold Ctrl+Skift nede, markér alle de rektangulære figurer, og tryk på Slet.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og markér derefter alle kombinationstegninger. 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Gruppér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også gruppen af objekter (snefnuggene)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Figurfyld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(første række, første valgmulighed fra venstre)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Højreklik på gruppen af objekter på diasset, og klik derefter på </a:t>
            </a:r>
            <a:r>
              <a:rPr lang="da-DK" sz="1200" b="1" i="0" baseline="0" noProof="0" dirty="0" smtClean="0">
                <a:solidFill>
                  <a:schemeClr val="tx1"/>
                </a:solidFill>
                <a:latin typeface="Calibri"/>
                <a:ea typeface="+mn-ea"/>
                <a:cs typeface="+mn-cs"/>
              </a:rPr>
              <a:t>Klip</a:t>
            </a:r>
            <a:r>
              <a:rPr lang="da-DK" sz="1200" b="0" i="0" baseline="0" noProof="0" dirty="0" smtClean="0">
                <a:solidFill>
                  <a:schemeClr val="tx1"/>
                </a:solidFill>
                <a:latin typeface="Calibri"/>
                <a:ea typeface="+mn-ea"/>
                <a:cs typeface="+mn-cs"/>
              </a:rPr>
              <a:t>. Klik på pilen under </a:t>
            </a:r>
            <a:r>
              <a:rPr lang="da-DK" sz="1200" b="1" i="0" baseline="0" noProof="0" dirty="0" smtClean="0">
                <a:solidFill>
                  <a:schemeClr val="tx1"/>
                </a:solidFill>
                <a:latin typeface="Calibri"/>
                <a:ea typeface="+mn-ea"/>
                <a:cs typeface="+mn-cs"/>
              </a:rPr>
              <a:t>Sæt ind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Udklipsholder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Kontrollér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og vælg derefter </a:t>
            </a:r>
            <a:r>
              <a:rPr lang="da-DK" sz="1200" b="1" i="0" baseline="0" noProof="0" dirty="0" smtClean="0">
                <a:solidFill>
                  <a:schemeClr val="tx1"/>
                </a:solidFill>
                <a:latin typeface="Calibri"/>
                <a:ea typeface="+mn-ea"/>
                <a:cs typeface="+mn-cs"/>
              </a:rPr>
              <a:t>Billede (PNG)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Som</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det nye snefnug på diasset.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i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0,87”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b="1" i="0" noProof="0" dirty="0" smtClean="0">
                <a:latin typeface="Calibri"/>
                <a:cs typeface="+mn-cs"/>
              </a:rPr>
              <a:t>20</a:t>
            </a:r>
            <a:r>
              <a:rPr lang="da-DK" b="1" i="0" noProof="0" dirty="0" smtClean="0">
                <a:latin typeface="Arial"/>
                <a:cs typeface="Arial"/>
              </a:rPr>
              <a:t>° i </a:t>
            </a:r>
            <a:r>
              <a:rPr lang="da-DK" b="1" i="0" noProof="0" smtClean="0">
                <a:latin typeface="Arial"/>
                <a:cs typeface="Arial"/>
              </a:rPr>
              <a:t>feltet Rotation</a:t>
            </a:r>
            <a:r>
              <a:rPr lang="da-DK" sz="1200" b="0" i="0" baseline="0" noProof="0" smtClean="0">
                <a:solidFill>
                  <a:schemeClr val="tx1"/>
                </a:solidFill>
                <a:latin typeface="+mn-lt"/>
                <a:ea typeface="+mn-ea"/>
                <a:cs typeface="+mn-cs"/>
              </a:rPr>
              <a:t>.</a:t>
            </a:r>
            <a:endParaRPr lang="da-DK" b="1" i="0" noProof="0" dirty="0" smtClean="0">
              <a:latin typeface="Arial"/>
              <a:cs typeface="Arial"/>
            </a:endParaRPr>
          </a:p>
          <a:p>
            <a:pPr marL="228600" indent="-228600" algn="l" defTabSz="914400">
              <a:buFont typeface="Calibri"/>
              <a:buAutoNum type="arabicPeriod" startAt="12"/>
            </a:pPr>
            <a:r>
              <a:rPr lang="da-DK" sz="1200" b="0" i="0" baseline="0" noProof="0" dirty="0" smtClean="0">
                <a:solidFill>
                  <a:schemeClr val="tx1"/>
                </a:solidFill>
                <a:latin typeface="Calibri"/>
                <a:ea typeface="+mn-ea"/>
                <a:cs typeface="+mn-cs"/>
              </a:rPr>
              <a:t>Træk snefnugget til billedets øverste venstre hjørne.</a:t>
            </a:r>
          </a:p>
          <a:p>
            <a:pPr marL="228600" indent="-228600" algn="l" defTabSz="914400">
              <a:buFont typeface="Calibri"/>
              <a:buAutoNum type="arabicPeriod" startAt="12"/>
            </a:pPr>
            <a:endParaRPr lang="da-DK" noProof="0" dirty="0" smtClean="0"/>
          </a:p>
          <a:p>
            <a:pPr marL="228600" indent="-228600" algn="l" defTabSz="914400">
              <a:buFont typeface="Calibri"/>
              <a:buAutoNum type="arabicPeriod" startAt="12"/>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a:t>
            </a:r>
            <a:r>
              <a:rPr lang="da-DK" sz="1200" b="0" i="0" baseline="0" noProof="0" dirty="0" smtClean="0">
                <a:solidFill>
                  <a:schemeClr val="tx1"/>
                </a:solidFill>
                <a:latin typeface="Calibri"/>
                <a:ea typeface="+mn-ea"/>
                <a:cs typeface="+mn-cs"/>
              </a:rPr>
              <a:t>det andet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snefnugget på diasset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andet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0,42”</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0,36”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andet snefnug ud til den venstre kant af diasset.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det tredje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det andet </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snefnug</a:t>
            </a:r>
            <a:r>
              <a:rPr lang="da-DK" sz="1200" b="0" i="0" baseline="0" noProof="0" dirty="0" smtClean="0">
                <a:solidFill>
                  <a:schemeClr val="tx1"/>
                </a:solidFill>
                <a:latin typeface="Calibri"/>
                <a:ea typeface="+mn-ea"/>
                <a:cs typeface="+mn-cs"/>
              </a:rPr>
              <a:t>billede på diasset.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tredje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0,56”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0,48”</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tredje snefnug ud til venstre kant af diasset, så det er under og en smule til venstre for det andet snefnug.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tekstboksen til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smtClean="0">
                <a:solidFill>
                  <a:schemeClr val="tx1"/>
                </a:solidFill>
                <a:latin typeface="Calibri"/>
                <a:ea typeface="+mn-ea"/>
                <a:cs typeface="+mn-cs"/>
              </a:rPr>
              <a:t>Skrifttype</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18</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til højre for det første snefnug, så det er tæt på det øverste venstre hjørne i diasset.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0" marR="0" indent="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til at genskabe tilskrivningen af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tilskrivningen af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 vælg </a:t>
            </a:r>
            <a:r>
              <a:rPr lang="da-DK" sz="1200" b="1" i="0" baseline="0" noProof="0" dirty="0" smtClean="0">
                <a:solidFill>
                  <a:schemeClr val="tx1"/>
                </a:solidFill>
                <a:latin typeface="Calibri"/>
                <a:ea typeface="+mn-ea"/>
                <a:cs typeface="+mn-cs"/>
              </a:rPr>
              <a:t>14</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så den er under og til højre for tekstboksen med citatet.</a:t>
            </a:r>
          </a:p>
          <a:p>
            <a:pPr marL="228600" indent="-228600" algn="l" defTabSz="914400">
              <a:buNone/>
            </a:pPr>
            <a:endParaRPr lang="da-DK" noProof="0" dirty="0" smtClean="0"/>
          </a:p>
          <a:p>
            <a:pPr marL="228600" indent="-228600" algn="l" defTabSz="914400">
              <a:buNone/>
            </a:pPr>
            <a:endParaRPr lang="da-DK" noProof="0" dirty="0" smtClean="0"/>
          </a:p>
          <a:p>
            <a:pPr marL="0" indent="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andet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I forbindelse med denne procedure er det nyttigt at vise linealen og zoome ud af diasset for at kunne genskabe animationseffekterne.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50%</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Vælg også </a:t>
            </a:r>
            <a:r>
              <a:rPr lang="da-DK" sz="1200" b="1" i="0" baseline="0" noProof="0" dirty="0" smtClean="0">
                <a:solidFill>
                  <a:schemeClr val="tx1"/>
                </a:solidFill>
                <a:latin typeface="Calibri"/>
                <a:ea typeface="+mn-ea"/>
                <a:cs typeface="+mn-cs"/>
              </a:rPr>
              <a:t>Lineal</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Vis/skjul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0,00</a:t>
            </a:r>
            <a:r>
              <a:rPr lang="da-DK" sz="1200" b="0" i="1"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lodret tegnehjælpelinje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0,4”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0,8”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på 5,0” 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12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2</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Gentag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tredje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t>
            </a:r>
            <a:r>
              <a:rPr lang="da-DK" sz="1200" b="1" i="0" baseline="0" noProof="0" smtClean="0">
                <a:solidFill>
                  <a:schemeClr val="tx1"/>
                </a:solidFill>
                <a:latin typeface="Calibri"/>
                <a:ea typeface="+mn-ea"/>
                <a:cs typeface="+mn-cs"/>
              </a:rPr>
              <a:t>animation</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punkt til det sted, hvor de lodrette og vandrette tegnehjælpelinjer krydses i 0,0.</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0.25”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0,25”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 </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Mod uret</a:t>
            </a:r>
            <a:r>
              <a:rPr lang="da-DK" sz="1200" b="0" i="0" baseline="0" noProof="0" dirty="0" smtClean="0">
                <a:solidFill>
                  <a:schemeClr val="tx1"/>
                </a:solidFill>
                <a:latin typeface="Calibri"/>
                <a:ea typeface="+mn-ea"/>
                <a:cs typeface="+mn-cs"/>
              </a:rPr>
              <a:t>, der også er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 </a:t>
            </a:r>
            <a:r>
              <a:rPr lang="da-DK" sz="1200" b="1" i="0"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og tryk derefter på Enter.</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billedanimationseffekterne:</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store billede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Linjer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Venstre</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effekten med den venstre bevægelsessti til det store billede. Peg på endepunktet (rød pil) for den valgte bevægelsessti, indtil markøren bliver en 2-hovedet pil. Tryk på og hold Skift nede, og træk derefter endepunktet helt ud til diassets venstre kant. (Bemærk! Sørg for, at du kun udvider bevægelsesstien ved at trække i endepunktet og ikke trækker hele bevægelsesstien op, ned, til venstre eller til højre. Det kan være nødvendigt at zoome ind på diasset for at kunnet trække stien mere nøjagtigt.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100%</a:t>
            </a:r>
            <a:r>
              <a:rPr lang="da-DK" sz="1200" b="0" i="0" baseline="0" noProof="0" dirty="0" smtClean="0">
                <a:solidFill>
                  <a:schemeClr val="tx1"/>
                </a:solidFill>
                <a:latin typeface="Calibri"/>
                <a:ea typeface="+mn-ea"/>
                <a:cs typeface="+mn-cs"/>
              </a:rPr>
              <a:t> eller mere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første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Zoom </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 sekund</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grønne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ud punkt ud til diassets venstre kant,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3”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1”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2,75”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2,75”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2,25”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punkt på den vandrette tegnehjælpelinje på 0,0,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punkt på snefnugget.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5</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6"/>
            </a:pPr>
            <a:r>
              <a:rPr lang="da-DK" sz="1200" b="0" i="0" baseline="0" noProof="0" dirty="0" smtClean="0">
                <a:solidFill>
                  <a:schemeClr val="tx1"/>
                </a:solidFill>
                <a:latin typeface="Calibri"/>
                <a:ea typeface="+mn-ea"/>
                <a:cs typeface="+mn-cs"/>
              </a:rPr>
              <a:t>Højreklik på diassets baggrundsområde, og klik derefter på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Ryd </a:t>
            </a:r>
            <a:r>
              <a:rPr lang="da-DK" sz="1200" b="1" i="0" baseline="0" noProof="0" dirty="0" smtClean="0">
                <a:solidFill>
                  <a:schemeClr val="tx1"/>
                </a:solidFill>
                <a:latin typeface="Calibri"/>
                <a:ea typeface="+mn-ea"/>
                <a:cs typeface="+mn-cs"/>
              </a:rPr>
              <a:t>Vis tegnehjælpelinjer på skærmen</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Hjælpelinjeindstillinger </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OK</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startAt="6"/>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tekstboksen med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Markér citattekstboksen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Efter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bogstav</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Animér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tekst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 forsinkelse mellem bogstaver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21</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marR="0" indent="-22860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for at genskabe animationseffekterne for tekstboksen til tilskrivning af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tekstboksen til tilskrivning af citatet.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22,5”</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p:txBody>
      </p:sp>
      <p:sp>
        <p:nvSpPr>
          <p:cNvPr id="4" name="Slide Number Placeholder 3"/>
          <p:cNvSpPr>
            <a:spLocks noGrp="1"/>
          </p:cNvSpPr>
          <p:nvPr>
            <p:ph type="sldNum" sz="quarter" idx="10"/>
          </p:nvPr>
        </p:nvSpPr>
        <p:spPr/>
        <p:txBody>
          <a:bodyPr/>
          <a:lstStyle/>
          <a:p>
            <a:pPr algn="r" defTabSz="914400">
              <a:buNone/>
            </a:pPr>
            <a:fld id="{41AB9C18-8CAA-4223-81FA-B24ABEAFDA68}" type="slidenum">
              <a:rPr lang="en-US" sz="1200" b="0" i="0">
                <a:latin typeface="Calibri"/>
                <a:ea typeface="+mn-ea"/>
                <a:cs typeface="+mn-cs"/>
              </a:rPr>
              <a:pPr algn="r" defTabSz="914400">
                <a:buNone/>
              </a:pPr>
              <a:t>5</a:t>
            </a:fld>
            <a:endParaRPr lang="en-US" sz="1200" b="0" i="0">
              <a:latin typeface="Calibri"/>
              <a:ea typeface="+mn-ea"/>
              <a:cs typeface="+mn-cs"/>
            </a:endParaRPr>
          </a:p>
        </p:txBody>
      </p:sp>
    </p:spTree>
    <p:extLst>
      <p:ext uri="{BB962C8B-B14F-4D97-AF65-F5344CB8AC3E}">
        <p14:creationId xmlns:p14="http://schemas.microsoft.com/office/powerpoint/2010/main" val="89177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algn="l" defTabSz="914400">
              <a:buNone/>
            </a:pPr>
            <a:r>
              <a:rPr lang="da-DK" sz="1400" b="1" i="0" noProof="0" dirty="0" smtClean="0">
                <a:solidFill>
                  <a:schemeClr val="tx1"/>
                </a:solidFill>
                <a:latin typeface="Calibri"/>
                <a:ea typeface="+mn-ea"/>
                <a:cs typeface="+mn-cs"/>
              </a:rPr>
              <a:t>animeret sne</a:t>
            </a:r>
          </a:p>
          <a:p>
            <a:pPr marL="0" algn="l" defTabSz="914400">
              <a:buNone/>
            </a:pPr>
            <a:r>
              <a:rPr lang="da-DK" sz="1400" b="0" i="0" baseline="0" noProof="0" dirty="0" smtClean="0">
                <a:solidFill>
                  <a:schemeClr val="tx1"/>
                </a:solidFill>
                <a:latin typeface="Calibri"/>
                <a:ea typeface="+mn-ea"/>
                <a:cs typeface="+mn-cs"/>
              </a:rPr>
              <a:t>(svær)</a:t>
            </a:r>
          </a:p>
          <a:p>
            <a:pPr marL="0" algn="l" defTabSz="914400">
              <a:buNone/>
            </a:pPr>
            <a:endParaRPr lang="da-DK" noProof="0" dirty="0" smtClean="0"/>
          </a:p>
          <a:p>
            <a:pPr marL="0" algn="l" defTabSz="914400">
              <a:buNone/>
            </a:pPr>
            <a:endParaRPr lang="da-DK" noProof="0" dirty="0" smtClean="0"/>
          </a:p>
          <a:p>
            <a:pPr marL="0" indent="0" algn="l" defTabSz="914400">
              <a:buNone/>
            </a:pPr>
            <a:r>
              <a:rPr lang="da-DK" sz="1200" b="1" i="0" noProof="0" dirty="0" smtClean="0">
                <a:solidFill>
                  <a:schemeClr val="tx1"/>
                </a:solidFill>
                <a:latin typeface="Calibri"/>
                <a:ea typeface="+mn-ea"/>
                <a:cs typeface="+mn-cs"/>
              </a:rPr>
              <a:t>Tip</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Du får det bedste resultat med denne effekt, hvis du bruger et stort højopløseligt billede. Billedet i eksemplet herover er 2000 pixel i bredden og 750 pixel i højden. Det vil være en fordel at bruge tegneområder til at genskabe animationseffekterne. </a:t>
            </a:r>
          </a:p>
          <a:p>
            <a:pPr marL="228600" indent="-228600" algn="l" defTabSz="914400">
              <a:buNone/>
            </a:pPr>
            <a:endParaRPr lang="da-DK" noProof="0" dirty="0" smtClean="0"/>
          </a:p>
          <a:p>
            <a:pPr marL="228600" indent="-22860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til at vise og indstille tegneområder:</a:t>
            </a:r>
          </a:p>
          <a:p>
            <a:pPr marL="228600" indent="-228600" algn="l" defTabSz="914400">
              <a:buFont typeface="Calibri"/>
              <a:buAutoNum type="arabicPeriod"/>
            </a:pPr>
            <a:r>
              <a:rPr lang="da-DK" sz="1200" b="0" i="0" noProof="0" dirty="0" smtClean="0">
                <a:solidFill>
                  <a:schemeClr val="tx1"/>
                </a:solidFill>
                <a:latin typeface="Calibri"/>
                <a:ea typeface="+mn-ea"/>
                <a:cs typeface="+mn-cs"/>
              </a:rPr>
              <a:t>Højreklik på diasbaggrunden</a:t>
            </a:r>
            <a:r>
              <a:rPr lang="da-DK" sz="1200" b="0" i="0" baseline="0" noProof="0" dirty="0" smtClean="0">
                <a:solidFill>
                  <a:schemeClr val="tx1"/>
                </a:solidFill>
                <a:latin typeface="Calibri"/>
                <a:ea typeface="+mn-ea"/>
                <a:cs typeface="+mn-cs"/>
              </a:rPr>
              <a:t>, og </a:t>
            </a:r>
            <a:r>
              <a:rPr lang="da-DK" sz="1200" b="0" i="0" noProof="0" dirty="0" smtClean="0">
                <a:solidFill>
                  <a:schemeClr val="tx1"/>
                </a:solidFill>
                <a:latin typeface="Calibri"/>
                <a:ea typeface="+mn-ea"/>
                <a:cs typeface="+mn-cs"/>
              </a:rPr>
              <a:t> vælg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a:t>
            </a:r>
            <a:r>
              <a:rPr lang="da-DK" sz="1200" b="1"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Vis</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tegnehjælpelinjer</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på skærmen</a:t>
            </a:r>
            <a:r>
              <a:rPr lang="da-DK" sz="1200" b="0" i="0" noProof="0" dirty="0" smtClean="0">
                <a:solidFill>
                  <a:schemeClr val="tx1"/>
                </a:solidFill>
                <a:latin typeface="Calibri"/>
                <a:ea typeface="+mn-ea"/>
                <a:cs typeface="+mn-cs"/>
              </a:rPr>
              <a:t> i dialogboksen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 under indstillinger </a:t>
            </a:r>
            <a:r>
              <a:rPr lang="da-DK" sz="1200" b="0" i="0" noProof="0" smtClean="0">
                <a:solidFill>
                  <a:schemeClr val="tx1"/>
                </a:solidFill>
                <a:latin typeface="Calibri"/>
                <a:ea typeface="+mn-ea"/>
                <a:cs typeface="+mn-cs"/>
              </a:rPr>
              <a:t>for </a:t>
            </a:r>
            <a:r>
              <a:rPr lang="da-DK" sz="1200" b="1" i="0" noProof="0" smtClean="0">
                <a:solidFill>
                  <a:schemeClr val="tx1"/>
                </a:solidFill>
                <a:latin typeface="Calibri"/>
                <a:ea typeface="+mn-ea"/>
                <a:cs typeface="+mn-cs"/>
              </a:rPr>
              <a:t>hjælpelinjer</a:t>
            </a:r>
            <a:r>
              <a:rPr lang="da-DK" sz="1200" b="0" i="0" noProof="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og klik </a:t>
            </a:r>
            <a:r>
              <a:rPr lang="da-DK" sz="1200" b="0" i="0" noProof="0" smtClean="0">
                <a:solidFill>
                  <a:schemeClr val="tx1"/>
                </a:solidFill>
                <a:latin typeface="Calibri"/>
                <a:ea typeface="+mn-ea"/>
                <a:cs typeface="+mn-cs"/>
              </a:rPr>
              <a:t>derefter på </a:t>
            </a:r>
            <a:r>
              <a:rPr lang="da-DK" sz="1200" b="1" i="0" noProof="0" smtClean="0">
                <a:solidFill>
                  <a:schemeClr val="tx1"/>
                </a:solidFill>
                <a:latin typeface="Calibri"/>
                <a:ea typeface="+mn-ea"/>
                <a:cs typeface="+mn-cs"/>
              </a:rPr>
              <a:t>OK</a:t>
            </a:r>
            <a:r>
              <a:rPr lang="da-DK" sz="1200" b="0" i="0" noProof="0" dirty="0" smtClean="0">
                <a:solidFill>
                  <a:schemeClr val="tx1"/>
                </a:solidFill>
                <a:latin typeface="Calibri"/>
                <a:ea typeface="+mn-ea"/>
                <a:cs typeface="+mn-cs"/>
              </a:rPr>
              <a: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Bemærk! Der vises en vandret og en lodret hjælpelinje på </a:t>
            </a:r>
            <a:r>
              <a:rPr lang="da-DK" sz="1200" b="0" i="0" baseline="0" noProof="0" dirty="0" smtClean="0">
                <a:solidFill>
                  <a:schemeClr val="tx1"/>
                </a:solidFill>
                <a:latin typeface="Calibri"/>
                <a:ea typeface="+mn-ea"/>
                <a:cs typeface="+mn-cs"/>
              </a:rPr>
              <a:t> diasset </a:t>
            </a:r>
            <a:r>
              <a:rPr lang="da-DK" sz="1200" b="0" i="0" noProof="0" dirty="0" smtClean="0">
                <a:solidFill>
                  <a:schemeClr val="tx1"/>
                </a:solidFill>
                <a:latin typeface="Calibri"/>
                <a:ea typeface="+mn-ea"/>
                <a:cs typeface="+mn-cs"/>
              </a:rPr>
              <a:t>ved 0,00, som er standard</a:t>
            </a:r>
            <a:r>
              <a:rPr lang="da-DK" sz="1200" b="0" i="0" baseline="0" noProof="0" dirty="0" smtClean="0">
                <a:solidFill>
                  <a:schemeClr val="tx1"/>
                </a:solidFill>
                <a:latin typeface="Calibri"/>
                <a:ea typeface="+mn-ea"/>
                <a:cs typeface="+mn-cs"/>
              </a:rPr>
              <a:t>positionen</a:t>
            </a:r>
            <a:r>
              <a:rPr lang="da-DK" sz="1200" b="0" i="0" noProof="0" dirty="0" smtClean="0">
                <a:solidFill>
                  <a:schemeClr val="tx1"/>
                </a:solidFill>
                <a:latin typeface="Calibri"/>
                <a:ea typeface="+mn-ea"/>
                <a:cs typeface="+mn-cs"/>
              </a:rPr>
              <a:t>. Når</a:t>
            </a:r>
            <a:r>
              <a:rPr lang="da-DK" sz="1200" b="0" i="0" baseline="0" noProof="0" dirty="0" smtClean="0">
                <a:solidFill>
                  <a:schemeClr val="tx1"/>
                </a:solidFill>
                <a:latin typeface="Calibri"/>
                <a:ea typeface="+mn-ea"/>
                <a:cs typeface="+mn-cs"/>
              </a:rPr>
              <a:t> du trækker i hjælpelinjerne, viser markøren den nye position.</a:t>
            </a:r>
            <a:r>
              <a:rPr lang="da-DK" sz="1200" b="0" i="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noProof="0" dirty="0" smtClean="0">
                <a:solidFill>
                  <a:schemeClr val="tx1"/>
                </a:solidFill>
                <a:latin typeface="Calibri"/>
                <a:ea typeface="+mn-ea"/>
                <a:cs typeface="+mn-cs"/>
              </a:rPr>
              <a:t>Tryk på og hold Ctrl nede, vælg den lodrette</a:t>
            </a:r>
            <a:r>
              <a:rPr lang="da-DK" sz="1200" b="0" i="0" baseline="0" noProof="0" dirty="0" smtClean="0">
                <a:solidFill>
                  <a:schemeClr val="tx1"/>
                </a:solidFill>
                <a:latin typeface="Calibri"/>
                <a:ea typeface="+mn-ea"/>
                <a:cs typeface="+mn-cs"/>
              </a:rPr>
              <a:t> hjælpelinje, og træk </a:t>
            </a:r>
            <a:r>
              <a:rPr lang="da-DK" sz="1200" b="0" i="0" noProof="0" dirty="0" smtClean="0">
                <a:solidFill>
                  <a:schemeClr val="tx1"/>
                </a:solidFill>
                <a:latin typeface="Calibri"/>
                <a:ea typeface="+mn-ea"/>
                <a:cs typeface="+mn-cs"/>
              </a:rPr>
              <a:t>den derefter til positionen</a:t>
            </a:r>
            <a:r>
              <a:rPr lang="da-DK" sz="1200" b="0" i="0" baseline="0" noProof="0" dirty="0" smtClean="0">
                <a:solidFill>
                  <a:schemeClr val="tx1"/>
                </a:solidFill>
                <a:latin typeface="Calibri"/>
                <a:ea typeface="+mn-ea"/>
                <a:cs typeface="+mn-cs"/>
              </a:rPr>
              <a:t> 5</a:t>
            </a:r>
            <a:r>
              <a:rPr lang="da-DK" sz="1200" b="0" i="0" noProof="0" dirty="0" smtClean="0">
                <a:solidFill>
                  <a:schemeClr val="tx1"/>
                </a:solidFill>
                <a:latin typeface="Calibri"/>
                <a:ea typeface="+mn-ea"/>
                <a:cs typeface="+mn-cs"/>
              </a:rPr>
              <a:t>,00.</a:t>
            </a:r>
          </a:p>
          <a:p>
            <a:pPr marL="0" algn="l" defTabSz="914400">
              <a:buNone/>
            </a:pPr>
            <a:endParaRPr lang="da-DK" noProof="0" dirty="0" smtClean="0"/>
          </a:p>
          <a:p>
            <a:pPr marL="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for at genskabe billedeffekter på dette dias:</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Layout</a:t>
            </a:r>
            <a:r>
              <a:rPr lang="da-DK" sz="1200" b="0" i="0" noProof="0" dirty="0" smtClean="0">
                <a:solidFill>
                  <a:schemeClr val="tx1"/>
                </a:solidFill>
                <a:latin typeface="Calibri"/>
                <a:ea typeface="+mn-ea"/>
                <a:cs typeface="+mn-cs"/>
              </a:rPr>
              <a:t>, og klik derefter på </a:t>
            </a:r>
            <a:r>
              <a:rPr lang="da-DK" sz="1200" b="1" i="0" noProof="0" dirty="0" smtClean="0">
                <a:solidFill>
                  <a:schemeClr val="tx1"/>
                </a:solidFill>
                <a:latin typeface="Calibri"/>
                <a:ea typeface="+mn-ea"/>
                <a:cs typeface="+mn-cs"/>
              </a:rPr>
              <a:t>Tom</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Dias</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Startside</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Billede</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Billeder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Indsæt</a:t>
            </a:r>
            <a:r>
              <a:rPr lang="da-DK" sz="1200" b="0" i="0" noProof="0" dirty="0" smtClean="0">
                <a:solidFill>
                  <a:schemeClr val="tx1"/>
                </a:solidFill>
                <a:latin typeface="Calibri"/>
                <a:ea typeface="+mn-ea"/>
                <a:cs typeface="+mn-cs"/>
              </a:rPr>
              <a:t>. Vælg et billede i dialogboksen </a:t>
            </a:r>
            <a:r>
              <a:rPr lang="da-DK" sz="1200" b="1" i="0" noProof="0" dirty="0" smtClean="0">
                <a:solidFill>
                  <a:schemeClr val="tx1"/>
                </a:solidFill>
                <a:latin typeface="Calibri"/>
                <a:ea typeface="+mn-ea"/>
                <a:cs typeface="+mn-cs"/>
              </a:rPr>
              <a:t>Indsæt</a:t>
            </a:r>
            <a:r>
              <a:rPr lang="da-DK" sz="1200" b="1" i="0" baseline="0" noProof="0" dirty="0" smtClean="0">
                <a:solidFill>
                  <a:schemeClr val="tx1"/>
                </a:solidFill>
                <a:latin typeface="Calibri"/>
                <a:ea typeface="+mn-ea"/>
                <a:cs typeface="+mn-cs"/>
              </a:rPr>
              <a:t> billede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Vælg billedet </a:t>
            </a:r>
            <a:r>
              <a:rPr lang="da-DK" sz="1200" b="0" i="0" baseline="0" noProof="0" dirty="0" smtClean="0">
                <a:solidFill>
                  <a:schemeClr val="tx1"/>
                </a:solidFill>
                <a:latin typeface="Calibri"/>
                <a:ea typeface="+mn-ea"/>
                <a:cs typeface="+mn-cs"/>
              </a:rPr>
              <a:t>på diasset</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Klik på dialogboksstarten </a:t>
            </a:r>
            <a:r>
              <a:rPr lang="da-DK" sz="1200" b="1" i="0" noProof="0" dirty="0" smtClean="0">
                <a:solidFill>
                  <a:schemeClr val="tx1"/>
                </a:solidFill>
                <a:latin typeface="Calibri"/>
                <a:ea typeface="+mn-ea"/>
                <a:cs typeface="+mn-cs"/>
              </a:rPr>
              <a:t>Størrelse og placering</a:t>
            </a:r>
            <a:r>
              <a:rPr lang="da-DK" sz="1200" b="0" i="0" noProof="0" dirty="0" smtClean="0">
                <a:solidFill>
                  <a:schemeClr val="tx1"/>
                </a:solidFill>
                <a:latin typeface="Calibri"/>
                <a:ea typeface="+mn-ea"/>
                <a:cs typeface="+mn-cs"/>
              </a:rPr>
              <a:t>  i nederste højre hjørne af gruppen </a:t>
            </a:r>
            <a:r>
              <a:rPr lang="da-DK" b="1" i="0" baseline="0" noProof="0" smtClean="0"/>
              <a:t>Størrelse</a:t>
            </a:r>
            <a:r>
              <a:rPr lang="da-DK" b="0" i="0" baseline="0" noProof="0" smtClean="0"/>
              <a:t> </a:t>
            </a:r>
            <a:r>
              <a:rPr lang="da-DK" b="0" i="0" noProof="0" smtClean="0"/>
              <a:t>under </a:t>
            </a:r>
            <a:r>
              <a:rPr lang="da-DK" b="1" i="0" noProof="0" dirty="0" smtClean="0"/>
              <a:t>Billedværktøjer</a:t>
            </a:r>
            <a:r>
              <a:rPr lang="da-DK" b="0" i="0" noProof="0" dirty="0" smtClean="0"/>
              <a:t> under fanen </a:t>
            </a:r>
            <a:r>
              <a:rPr lang="da-DK" b="1" i="0" noProof="0" dirty="0" smtClean="0"/>
              <a:t>Format</a:t>
            </a:r>
            <a:r>
              <a:rPr lang="da-DK" b="0" i="0" noProof="0" dirty="0" smtClean="0"/>
              <a:t>. </a:t>
            </a:r>
            <a:r>
              <a:rPr lang="da-DK" b="0" i="0" baseline="0" noProof="0" dirty="0" smtClean="0"/>
              <a:t>Tilpas størrelsen, eller beskær billedet efter behov i dialogboksen </a:t>
            </a:r>
            <a:r>
              <a:rPr lang="da-DK" b="1" i="0" baseline="0" noProof="0" dirty="0" smtClean="0"/>
              <a:t>Formatér billede</a:t>
            </a:r>
            <a:r>
              <a:rPr lang="da-DK" b="0" i="0" noProof="0" smtClean="0"/>
              <a:t>, </a:t>
            </a:r>
            <a:r>
              <a:rPr lang="da-DK" b="0" i="0" baseline="0" noProof="0" smtClean="0"/>
              <a:t>så </a:t>
            </a:r>
            <a:r>
              <a:rPr lang="da-DK" b="0" i="0" noProof="0" dirty="0" smtClean="0"/>
              <a:t>højden er indstillet </a:t>
            </a:r>
            <a:r>
              <a:rPr lang="da-DK" b="0" i="0" noProof="0" smtClean="0"/>
              <a:t>til </a:t>
            </a:r>
            <a:r>
              <a:rPr lang="da-DK" b="1" i="0" noProof="0" smtClean="0"/>
              <a:t>7,5”</a:t>
            </a:r>
            <a:r>
              <a:rPr lang="da-DK" b="0" i="0" noProof="0" smtClean="0"/>
              <a:t> </a:t>
            </a:r>
            <a:r>
              <a:rPr lang="da-DK" b="0" i="0" noProof="0" dirty="0" smtClean="0"/>
              <a:t>og bredden er indstillet </a:t>
            </a:r>
            <a:r>
              <a:rPr lang="da-DK" b="0" i="0" noProof="0" smtClean="0"/>
              <a:t>til </a:t>
            </a:r>
            <a:r>
              <a:rPr lang="da-DK" b="1" i="0" noProof="0" smtClean="0"/>
              <a:t>20”</a:t>
            </a:r>
            <a:r>
              <a:rPr lang="da-DK" b="0" i="0" noProof="0" smtClean="0"/>
              <a:t>. </a:t>
            </a:r>
            <a:endParaRPr lang="da-DK" b="0" i="0" noProof="0" dirty="0" smtClean="0"/>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beskære billedet ved at klikke på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i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Venstre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Top</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Beskæringsposition</a:t>
            </a:r>
            <a:r>
              <a:rPr lang="da-DK" sz="1200" b="0" i="0" noProof="0" dirty="0" smtClean="0">
                <a:solidFill>
                  <a:schemeClr val="tx1"/>
                </a:solidFill>
                <a:effectLst/>
                <a:latin typeface="Calibri"/>
                <a:ea typeface="+mn-ea"/>
                <a:cs typeface="+mn-cs"/>
              </a:rPr>
              <a:t>.</a:t>
            </a:r>
            <a:r>
              <a:rPr lang="da-DK" sz="1200" b="0" i="0" noProof="0" dirty="0" smtClean="0">
                <a:solidFill>
                  <a:schemeClr val="tx1"/>
                </a:solidFill>
                <a:latin typeface="Calibri"/>
                <a:ea typeface="+mn-ea"/>
                <a:cs typeface="+mn-cs"/>
              </a:rPr>
              <a:t> </a:t>
            </a:r>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tilpasse størrelsen af billedet ved at klikke på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 i den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Størrelse og rotation</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peg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og benyt følgende fremgangsmåde: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 til dias</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Venstrejuster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midt på vandret</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effekten med det første snefnug på dette dias:</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Clipart</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Billeder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noProof="0" smtClean="0">
                <a:solidFill>
                  <a:schemeClr val="tx1"/>
                </a:solidFill>
                <a:latin typeface="Calibri"/>
                <a:ea typeface="+mn-ea"/>
                <a:cs typeface="+mn-cs"/>
              </a:rPr>
              <a:t>skriv </a:t>
            </a:r>
            <a:r>
              <a:rPr lang="da-DK" b="1" i="0" baseline="0" noProof="0" smtClean="0"/>
              <a:t>j0299587.wmf</a:t>
            </a:r>
            <a:r>
              <a:rPr lang="da-DK" b="0" i="0" baseline="0" noProof="0" smtClean="0"/>
              <a:t> </a:t>
            </a:r>
            <a:r>
              <a:rPr lang="da-DK" b="0" i="0" baseline="0" noProof="0" dirty="0" smtClean="0"/>
              <a:t>i feltet </a:t>
            </a:r>
            <a:r>
              <a:rPr lang="da-DK" b="1" i="0" baseline="0" noProof="0" dirty="0" smtClean="0"/>
              <a:t>Søg efter</a:t>
            </a:r>
            <a:r>
              <a:rPr lang="da-DK" b="0" i="0" baseline="0" noProof="0" dirty="0" smtClean="0"/>
              <a:t> i ruden </a:t>
            </a:r>
            <a:r>
              <a:rPr lang="da-DK" b="1" i="0" baseline="0" noProof="0" dirty="0" smtClean="0"/>
              <a:t>Clipart</a:t>
            </a:r>
            <a:r>
              <a:rPr lang="da-DK" b="0" i="0" baseline="0" noProof="0" dirty="0" smtClean="0"/>
              <a:t>, ryd</a:t>
            </a:r>
            <a:r>
              <a:rPr lang="da-DK" b="0" i="0" noProof="0" dirty="0" smtClean="0"/>
              <a:t> afkrydsningsfeltet </a:t>
            </a:r>
            <a:r>
              <a:rPr lang="da-DK" b="1" i="0" noProof="0" dirty="0" smtClean="0"/>
              <a:t>Medtag Office.com-indhold</a:t>
            </a:r>
            <a:r>
              <a:rPr lang="da-DK" b="0" i="0" noProof="0" dirty="0" smtClean="0"/>
              <a:t>, og klik derefter på </a:t>
            </a:r>
            <a:r>
              <a:rPr lang="da-DK" b="1" i="0" noProof="0" dirty="0" smtClean="0"/>
              <a:t>OK</a:t>
            </a:r>
            <a:r>
              <a:rPr lang="da-DK" b="0" i="0" noProof="0" dirty="0" smtClean="0"/>
              <a:t>. Vælg clipartfilen i ruden for at sætte det ind i diasset. Bemærk! Hvis du vælger en anden clipartfil, skal cliparten have formatet Windows Metafile (.wmf).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cliparten på diasset.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a:t>
            </a:r>
            <a:r>
              <a:rPr lang="da-DK" sz="1200" b="0" i="0" baseline="0" noProof="0" smtClean="0">
                <a:solidFill>
                  <a:schemeClr val="tx1"/>
                </a:solidFill>
                <a:latin typeface="Calibri"/>
                <a:ea typeface="+mn-ea"/>
                <a:cs typeface="+mn-cs"/>
              </a:rPr>
              <a:t>på </a:t>
            </a:r>
            <a:r>
              <a:rPr lang="da-DK" sz="1200" b="1" i="0" baseline="0" noProof="0" smtClean="0">
                <a:solidFill>
                  <a:schemeClr val="tx1"/>
                </a:solidFill>
                <a:latin typeface="Calibri"/>
                <a:ea typeface="+mn-ea"/>
                <a:cs typeface="+mn-cs"/>
              </a:rPr>
              <a:t>Ja</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dialogboksen </a:t>
            </a:r>
            <a:r>
              <a:rPr lang="da-DK" sz="1200" b="1" i="0" baseline="0" noProof="0" dirty="0" smtClean="0">
                <a:solidFill>
                  <a:schemeClr val="tx1"/>
                </a:solidFill>
                <a:latin typeface="Calibri"/>
                <a:ea typeface="+mn-ea"/>
                <a:cs typeface="+mn-cs"/>
              </a:rPr>
              <a:t>Microsoft </a:t>
            </a:r>
            <a:r>
              <a:rPr lang="da-DK" sz="1200" b="1" i="0" baseline="0" noProof="0" smtClean="0">
                <a:solidFill>
                  <a:schemeClr val="tx1"/>
                </a:solidFill>
                <a:latin typeface="Calibri"/>
                <a:ea typeface="+mn-ea"/>
                <a:cs typeface="+mn-cs"/>
              </a:rPr>
              <a:t>Office PowerPoint</a:t>
            </a:r>
            <a:r>
              <a:rPr lang="da-DK" sz="1200" b="0" i="0" baseline="0" noProof="0" smtClean="0">
                <a:solidFill>
                  <a:schemeClr val="tx1"/>
                </a:solidFill>
                <a:latin typeface="Calibri"/>
                <a:ea typeface="+mn-ea"/>
                <a:cs typeface="+mn-cs"/>
              </a:rPr>
              <a:t>. </a:t>
            </a:r>
            <a:endParaRPr lang="da-DK" sz="1200" b="0" i="0" baseline="0" noProof="0" dirty="0" smtClean="0">
              <a:solidFill>
                <a:schemeClr val="tx1"/>
              </a:solidFill>
              <a:latin typeface="Calibri"/>
              <a:ea typeface="+mn-ea"/>
              <a:cs typeface="+mn-cs"/>
            </a:endParaRP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det konverterede clipart på diasset. Klik på </a:t>
            </a:r>
            <a:r>
              <a:rPr lang="da-DK" sz="1200" b="1" i="0" baseline="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i gruppen </a:t>
            </a:r>
            <a:r>
              <a:rPr lang="da-DK" sz="1200" b="1" i="0" baseline="0" noProof="0" smtClean="0">
                <a:solidFill>
                  <a:schemeClr val="tx1"/>
                </a:solidFill>
                <a:latin typeface="Calibri"/>
                <a:ea typeface="+mn-ea"/>
                <a:cs typeface="+mn-cs"/>
              </a:rPr>
              <a:t>Redigering</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Valgrude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gruppen på øverste niveau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7.  Benyt følgende fremgangsmåde i 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objektet </a:t>
            </a:r>
            <a:r>
              <a:rPr lang="da-DK" sz="1200" b="1" i="0" baseline="0" noProof="0" dirty="0" smtClean="0">
                <a:solidFill>
                  <a:schemeClr val="tx1"/>
                </a:solidFill>
                <a:latin typeface="Calibri"/>
                <a:ea typeface="+mn-ea"/>
                <a:cs typeface="+mn-cs"/>
              </a:rPr>
              <a:t>Autofigur</a:t>
            </a:r>
            <a:r>
              <a:rPr lang="da-DK" sz="1200" b="0" i="0" baseline="0" noProof="0" dirty="0" smtClean="0">
                <a:solidFill>
                  <a:schemeClr val="tx1"/>
                </a:solidFill>
                <a:latin typeface="Calibri"/>
                <a:ea typeface="+mn-ea"/>
                <a:cs typeface="+mn-cs"/>
              </a:rPr>
              <a:t>, og tryk derefter på Slet.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Tryk på og hold Ctrl+Skift nede, markér alle de rektangulære figurer, og tryk på Slet.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og markér derefter alle kombinationstegninger. 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Gruppér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også gruppen af objekter (snefnuggene)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Figurfyld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(første række, første valgmulighed fra venstre)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Højreklik på gruppen af objekter på diasset, og klik derefter på </a:t>
            </a:r>
            <a:r>
              <a:rPr lang="da-DK" sz="1200" b="1" i="0" baseline="0" noProof="0" dirty="0" smtClean="0">
                <a:solidFill>
                  <a:schemeClr val="tx1"/>
                </a:solidFill>
                <a:latin typeface="Calibri"/>
                <a:ea typeface="+mn-ea"/>
                <a:cs typeface="+mn-cs"/>
              </a:rPr>
              <a:t>Klip</a:t>
            </a:r>
            <a:r>
              <a:rPr lang="da-DK" sz="1200" b="0" i="0" baseline="0" noProof="0" dirty="0" smtClean="0">
                <a:solidFill>
                  <a:schemeClr val="tx1"/>
                </a:solidFill>
                <a:latin typeface="Calibri"/>
                <a:ea typeface="+mn-ea"/>
                <a:cs typeface="+mn-cs"/>
              </a:rPr>
              <a:t>. Klik på pilen under </a:t>
            </a:r>
            <a:r>
              <a:rPr lang="da-DK" sz="1200" b="1" i="0" baseline="0" noProof="0" dirty="0" smtClean="0">
                <a:solidFill>
                  <a:schemeClr val="tx1"/>
                </a:solidFill>
                <a:latin typeface="Calibri"/>
                <a:ea typeface="+mn-ea"/>
                <a:cs typeface="+mn-cs"/>
              </a:rPr>
              <a:t>Sæt ind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Udklipsholder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Kontrollér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og vælg derefter </a:t>
            </a:r>
            <a:r>
              <a:rPr lang="da-DK" sz="1200" b="1" i="0" baseline="0" noProof="0" dirty="0" smtClean="0">
                <a:solidFill>
                  <a:schemeClr val="tx1"/>
                </a:solidFill>
                <a:latin typeface="Calibri"/>
                <a:ea typeface="+mn-ea"/>
                <a:cs typeface="+mn-cs"/>
              </a:rPr>
              <a:t>Billede (PNG)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Som</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det nye snefnug på diasset.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i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0,87”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b="1" i="0" noProof="0" dirty="0" smtClean="0">
                <a:latin typeface="Calibri"/>
                <a:cs typeface="+mn-cs"/>
              </a:rPr>
              <a:t>20</a:t>
            </a:r>
            <a:r>
              <a:rPr lang="da-DK" b="1" i="0" noProof="0" dirty="0" smtClean="0">
                <a:latin typeface="Arial"/>
                <a:cs typeface="Arial"/>
              </a:rPr>
              <a:t>° i </a:t>
            </a:r>
            <a:r>
              <a:rPr lang="da-DK" b="1" i="0" noProof="0" smtClean="0">
                <a:latin typeface="Arial"/>
                <a:cs typeface="Arial"/>
              </a:rPr>
              <a:t>feltet Rotation</a:t>
            </a:r>
            <a:r>
              <a:rPr lang="da-DK" sz="1200" b="0" i="0" baseline="0" noProof="0" smtClean="0">
                <a:solidFill>
                  <a:schemeClr val="tx1"/>
                </a:solidFill>
                <a:latin typeface="+mn-lt"/>
                <a:ea typeface="+mn-ea"/>
                <a:cs typeface="+mn-cs"/>
              </a:rPr>
              <a:t>.</a:t>
            </a:r>
            <a:endParaRPr lang="da-DK" b="1" i="0" noProof="0" dirty="0" smtClean="0">
              <a:latin typeface="Arial"/>
              <a:cs typeface="Arial"/>
            </a:endParaRPr>
          </a:p>
          <a:p>
            <a:pPr marL="228600" indent="-228600" algn="l" defTabSz="914400">
              <a:buFont typeface="Calibri"/>
              <a:buAutoNum type="arabicPeriod" startAt="12"/>
            </a:pPr>
            <a:r>
              <a:rPr lang="da-DK" sz="1200" b="0" i="0" baseline="0" noProof="0" dirty="0" smtClean="0">
                <a:solidFill>
                  <a:schemeClr val="tx1"/>
                </a:solidFill>
                <a:latin typeface="Calibri"/>
                <a:ea typeface="+mn-ea"/>
                <a:cs typeface="+mn-cs"/>
              </a:rPr>
              <a:t>Træk snefnugget til billedets øverste venstre hjørne.</a:t>
            </a:r>
          </a:p>
          <a:p>
            <a:pPr marL="228600" indent="-228600" algn="l" defTabSz="914400">
              <a:buFont typeface="Calibri"/>
              <a:buAutoNum type="arabicPeriod" startAt="12"/>
            </a:pPr>
            <a:endParaRPr lang="da-DK" noProof="0" dirty="0" smtClean="0"/>
          </a:p>
          <a:p>
            <a:pPr marL="228600" indent="-228600" algn="l" defTabSz="914400">
              <a:buFont typeface="Calibri"/>
              <a:buAutoNum type="arabicPeriod" startAt="12"/>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a:t>
            </a:r>
            <a:r>
              <a:rPr lang="da-DK" sz="1200" b="0" i="0" baseline="0" noProof="0" dirty="0" smtClean="0">
                <a:solidFill>
                  <a:schemeClr val="tx1"/>
                </a:solidFill>
                <a:latin typeface="Calibri"/>
                <a:ea typeface="+mn-ea"/>
                <a:cs typeface="+mn-cs"/>
              </a:rPr>
              <a:t>det andet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snefnugget på diasset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andet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0,42”</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0,36”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andet snefnug ud til den venstre kant af diasset.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det tredje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det andet </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snefnug</a:t>
            </a:r>
            <a:r>
              <a:rPr lang="da-DK" sz="1200" b="0" i="0" baseline="0" noProof="0" dirty="0" smtClean="0">
                <a:solidFill>
                  <a:schemeClr val="tx1"/>
                </a:solidFill>
                <a:latin typeface="Calibri"/>
                <a:ea typeface="+mn-ea"/>
                <a:cs typeface="+mn-cs"/>
              </a:rPr>
              <a:t>billede på diasset.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tredje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0,56”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0,48”</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tredje snefnug ud til venstre kant af diasset, så det er under og en smule til venstre for det andet snefnug.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tekstboksen til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smtClean="0">
                <a:solidFill>
                  <a:schemeClr val="tx1"/>
                </a:solidFill>
                <a:latin typeface="Calibri"/>
                <a:ea typeface="+mn-ea"/>
                <a:cs typeface="+mn-cs"/>
              </a:rPr>
              <a:t>Skrifttype</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18</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til højre for det første snefnug, så det er tæt på det øverste venstre hjørne i diasset.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0" marR="0" indent="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til at genskabe tilskrivningen af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tilskrivningen af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 vælg </a:t>
            </a:r>
            <a:r>
              <a:rPr lang="da-DK" sz="1200" b="1" i="0" baseline="0" noProof="0" dirty="0" smtClean="0">
                <a:solidFill>
                  <a:schemeClr val="tx1"/>
                </a:solidFill>
                <a:latin typeface="Calibri"/>
                <a:ea typeface="+mn-ea"/>
                <a:cs typeface="+mn-cs"/>
              </a:rPr>
              <a:t>14</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så den er under og til højre for tekstboksen med citatet.</a:t>
            </a:r>
          </a:p>
          <a:p>
            <a:pPr marL="228600" indent="-228600" algn="l" defTabSz="914400">
              <a:buNone/>
            </a:pPr>
            <a:endParaRPr lang="da-DK" noProof="0" dirty="0" smtClean="0"/>
          </a:p>
          <a:p>
            <a:pPr marL="228600" indent="-228600" algn="l" defTabSz="914400">
              <a:buNone/>
            </a:pPr>
            <a:endParaRPr lang="da-DK" noProof="0" dirty="0" smtClean="0"/>
          </a:p>
          <a:p>
            <a:pPr marL="0" indent="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andet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I forbindelse med denne procedure er det nyttigt at vise linealen og zoome ud af diasset for at kunne genskabe animationseffekterne.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50%</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Vælg også </a:t>
            </a:r>
            <a:r>
              <a:rPr lang="da-DK" sz="1200" b="1" i="0" baseline="0" noProof="0" dirty="0" smtClean="0">
                <a:solidFill>
                  <a:schemeClr val="tx1"/>
                </a:solidFill>
                <a:latin typeface="Calibri"/>
                <a:ea typeface="+mn-ea"/>
                <a:cs typeface="+mn-cs"/>
              </a:rPr>
              <a:t>Lineal</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Vis/skjul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0,00</a:t>
            </a:r>
            <a:r>
              <a:rPr lang="da-DK" sz="1200" b="0" i="1"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lodret tegnehjælpelinje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0,4”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0,8”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på 5,0” 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12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2</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Gentag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tredje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t>
            </a:r>
            <a:r>
              <a:rPr lang="da-DK" sz="1200" b="1" i="0" baseline="0" noProof="0" smtClean="0">
                <a:solidFill>
                  <a:schemeClr val="tx1"/>
                </a:solidFill>
                <a:latin typeface="Calibri"/>
                <a:ea typeface="+mn-ea"/>
                <a:cs typeface="+mn-cs"/>
              </a:rPr>
              <a:t>animation</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punkt til det sted, hvor de lodrette og vandrette tegnehjælpelinjer krydses i 0,0.</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0.25”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0,25”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 </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Mod uret</a:t>
            </a:r>
            <a:r>
              <a:rPr lang="da-DK" sz="1200" b="0" i="0" baseline="0" noProof="0" dirty="0" smtClean="0">
                <a:solidFill>
                  <a:schemeClr val="tx1"/>
                </a:solidFill>
                <a:latin typeface="Calibri"/>
                <a:ea typeface="+mn-ea"/>
                <a:cs typeface="+mn-cs"/>
              </a:rPr>
              <a:t>, der også er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 </a:t>
            </a:r>
            <a:r>
              <a:rPr lang="da-DK" sz="1200" b="1" i="0"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og tryk derefter på Enter.</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billedanimationseffekterne:</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store billede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Linjer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Venstre</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effekten med den venstre bevægelsessti til det store billede. Peg på endepunktet (rød pil) for den valgte bevægelsessti, indtil markøren bliver en 2-hovedet pil. Tryk på og hold Skift nede, og træk derefter endepunktet helt ud til diassets venstre kant. (Bemærk! Sørg for, at du kun udvider bevægelsesstien ved at trække i endepunktet og ikke trækker hele bevægelsesstien op, ned, til venstre eller til højre. Det kan være nødvendigt at zoome ind på diasset for at kunnet trække stien mere nøjagtigt.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100%</a:t>
            </a:r>
            <a:r>
              <a:rPr lang="da-DK" sz="1200" b="0" i="0" baseline="0" noProof="0" dirty="0" smtClean="0">
                <a:solidFill>
                  <a:schemeClr val="tx1"/>
                </a:solidFill>
                <a:latin typeface="Calibri"/>
                <a:ea typeface="+mn-ea"/>
                <a:cs typeface="+mn-cs"/>
              </a:rPr>
              <a:t> eller mere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første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Zoom </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 sekund</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grønne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ud punkt ud til diassets venstre kant,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3”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1”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2,75”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2,75”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2,25”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punkt på den vandrette tegnehjælpelinje på 0,0,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punkt på snefnugget.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5</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6"/>
            </a:pPr>
            <a:r>
              <a:rPr lang="da-DK" sz="1200" b="0" i="0" baseline="0" noProof="0" dirty="0" smtClean="0">
                <a:solidFill>
                  <a:schemeClr val="tx1"/>
                </a:solidFill>
                <a:latin typeface="Calibri"/>
                <a:ea typeface="+mn-ea"/>
                <a:cs typeface="+mn-cs"/>
              </a:rPr>
              <a:t>Højreklik på diassets baggrundsområde, og klik derefter på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Ryd </a:t>
            </a:r>
            <a:r>
              <a:rPr lang="da-DK" sz="1200" b="1" i="0" baseline="0" noProof="0" dirty="0" smtClean="0">
                <a:solidFill>
                  <a:schemeClr val="tx1"/>
                </a:solidFill>
                <a:latin typeface="Calibri"/>
                <a:ea typeface="+mn-ea"/>
                <a:cs typeface="+mn-cs"/>
              </a:rPr>
              <a:t>Vis tegnehjælpelinjer på skærmen</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Hjælpelinjeindstillinger </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OK</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startAt="6"/>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tekstboksen med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Markér citattekstboksen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Efter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bogstav</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Animér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tekst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 forsinkelse mellem bogstaver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21</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marR="0" indent="-22860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for at genskabe animationseffekterne for tekstboksen til tilskrivning af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tekstboksen til tilskrivning af citatet.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22,5”</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p:txBody>
      </p:sp>
      <p:sp>
        <p:nvSpPr>
          <p:cNvPr id="4" name="Slide Number Placeholder 3"/>
          <p:cNvSpPr>
            <a:spLocks noGrp="1"/>
          </p:cNvSpPr>
          <p:nvPr>
            <p:ph type="sldNum" sz="quarter" idx="10"/>
          </p:nvPr>
        </p:nvSpPr>
        <p:spPr/>
        <p:txBody>
          <a:bodyPr/>
          <a:lstStyle/>
          <a:p>
            <a:pPr algn="r" defTabSz="914400">
              <a:buNone/>
            </a:pPr>
            <a:fld id="{41AB9C18-8CAA-4223-81FA-B24ABEAFDA68}" type="slidenum">
              <a:rPr lang="en-US" sz="1200" b="0" i="0">
                <a:latin typeface="Calibri"/>
                <a:ea typeface="+mn-ea"/>
                <a:cs typeface="+mn-cs"/>
              </a:rPr>
              <a:pPr algn="r" defTabSz="914400">
                <a:buNone/>
              </a:pPr>
              <a:t>6</a:t>
            </a:fld>
            <a:endParaRPr lang="en-US" sz="1200" b="0" i="0">
              <a:latin typeface="Calibri"/>
              <a:ea typeface="+mn-ea"/>
              <a:cs typeface="+mn-cs"/>
            </a:endParaRPr>
          </a:p>
        </p:txBody>
      </p:sp>
    </p:spTree>
    <p:extLst>
      <p:ext uri="{BB962C8B-B14F-4D97-AF65-F5344CB8AC3E}">
        <p14:creationId xmlns:p14="http://schemas.microsoft.com/office/powerpoint/2010/main" val="538393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algn="l" defTabSz="914400">
              <a:buNone/>
            </a:pPr>
            <a:r>
              <a:rPr lang="da-DK" sz="1400" b="1" i="0" noProof="0" dirty="0" smtClean="0">
                <a:solidFill>
                  <a:schemeClr val="tx1"/>
                </a:solidFill>
                <a:latin typeface="Calibri"/>
                <a:ea typeface="+mn-ea"/>
                <a:cs typeface="+mn-cs"/>
              </a:rPr>
              <a:t>animeret sne</a:t>
            </a:r>
          </a:p>
          <a:p>
            <a:pPr marL="0" algn="l" defTabSz="914400">
              <a:buNone/>
            </a:pPr>
            <a:r>
              <a:rPr lang="da-DK" sz="1400" b="0" i="0" baseline="0" noProof="0" dirty="0" smtClean="0">
                <a:solidFill>
                  <a:schemeClr val="tx1"/>
                </a:solidFill>
                <a:latin typeface="Calibri"/>
                <a:ea typeface="+mn-ea"/>
                <a:cs typeface="+mn-cs"/>
              </a:rPr>
              <a:t>(svær)</a:t>
            </a:r>
          </a:p>
          <a:p>
            <a:pPr marL="0" algn="l" defTabSz="914400">
              <a:buNone/>
            </a:pPr>
            <a:endParaRPr lang="da-DK" noProof="0" dirty="0" smtClean="0"/>
          </a:p>
          <a:p>
            <a:pPr marL="0" algn="l" defTabSz="914400">
              <a:buNone/>
            </a:pPr>
            <a:endParaRPr lang="da-DK" noProof="0" dirty="0" smtClean="0"/>
          </a:p>
          <a:p>
            <a:pPr marL="0" indent="0" algn="l" defTabSz="914400">
              <a:buNone/>
            </a:pPr>
            <a:r>
              <a:rPr lang="da-DK" sz="1200" b="1" i="0" noProof="0" dirty="0" smtClean="0">
                <a:solidFill>
                  <a:schemeClr val="tx1"/>
                </a:solidFill>
                <a:latin typeface="Calibri"/>
                <a:ea typeface="+mn-ea"/>
                <a:cs typeface="+mn-cs"/>
              </a:rPr>
              <a:t>Tip</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Du får det bedste resultat med denne effekt, hvis du bruger et stort højopløseligt billede. Billedet i eksemplet herover er 2000 pixel i bredden og 750 pixel i højden. Det vil være en fordel at bruge tegneområder til at genskabe animationseffekterne. </a:t>
            </a:r>
          </a:p>
          <a:p>
            <a:pPr marL="228600" indent="-228600" algn="l" defTabSz="914400">
              <a:buNone/>
            </a:pPr>
            <a:endParaRPr lang="da-DK" noProof="0" dirty="0" smtClean="0"/>
          </a:p>
          <a:p>
            <a:pPr marL="228600" indent="-22860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til at vise og indstille tegneområder:</a:t>
            </a:r>
          </a:p>
          <a:p>
            <a:pPr marL="228600" indent="-228600" algn="l" defTabSz="914400">
              <a:buFont typeface="Calibri"/>
              <a:buAutoNum type="arabicPeriod"/>
            </a:pPr>
            <a:r>
              <a:rPr lang="da-DK" sz="1200" b="0" i="0" noProof="0" dirty="0" smtClean="0">
                <a:solidFill>
                  <a:schemeClr val="tx1"/>
                </a:solidFill>
                <a:latin typeface="Calibri"/>
                <a:ea typeface="+mn-ea"/>
                <a:cs typeface="+mn-cs"/>
              </a:rPr>
              <a:t>Højreklik på diasbaggrunden</a:t>
            </a:r>
            <a:r>
              <a:rPr lang="da-DK" sz="1200" b="0" i="0" baseline="0" noProof="0" dirty="0" smtClean="0">
                <a:solidFill>
                  <a:schemeClr val="tx1"/>
                </a:solidFill>
                <a:latin typeface="Calibri"/>
                <a:ea typeface="+mn-ea"/>
                <a:cs typeface="+mn-cs"/>
              </a:rPr>
              <a:t>, og </a:t>
            </a:r>
            <a:r>
              <a:rPr lang="da-DK" sz="1200" b="0" i="0" noProof="0" dirty="0" smtClean="0">
                <a:solidFill>
                  <a:schemeClr val="tx1"/>
                </a:solidFill>
                <a:latin typeface="Calibri"/>
                <a:ea typeface="+mn-ea"/>
                <a:cs typeface="+mn-cs"/>
              </a:rPr>
              <a:t> vælg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a:t>
            </a:r>
            <a:r>
              <a:rPr lang="da-DK" sz="1200" b="1"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Vis</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tegnehjælpelinjer</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på skærmen</a:t>
            </a:r>
            <a:r>
              <a:rPr lang="da-DK" sz="1200" b="0" i="0" noProof="0" dirty="0" smtClean="0">
                <a:solidFill>
                  <a:schemeClr val="tx1"/>
                </a:solidFill>
                <a:latin typeface="Calibri"/>
                <a:ea typeface="+mn-ea"/>
                <a:cs typeface="+mn-cs"/>
              </a:rPr>
              <a:t> i dialogboksen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 under indstillinger </a:t>
            </a:r>
            <a:r>
              <a:rPr lang="da-DK" sz="1200" b="0" i="0" noProof="0" smtClean="0">
                <a:solidFill>
                  <a:schemeClr val="tx1"/>
                </a:solidFill>
                <a:latin typeface="Calibri"/>
                <a:ea typeface="+mn-ea"/>
                <a:cs typeface="+mn-cs"/>
              </a:rPr>
              <a:t>for </a:t>
            </a:r>
            <a:r>
              <a:rPr lang="da-DK" sz="1200" b="1" i="0" noProof="0" smtClean="0">
                <a:solidFill>
                  <a:schemeClr val="tx1"/>
                </a:solidFill>
                <a:latin typeface="Calibri"/>
                <a:ea typeface="+mn-ea"/>
                <a:cs typeface="+mn-cs"/>
              </a:rPr>
              <a:t>hjælpelinjer</a:t>
            </a:r>
            <a:r>
              <a:rPr lang="da-DK" sz="1200" b="0" i="0" noProof="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og klik </a:t>
            </a:r>
            <a:r>
              <a:rPr lang="da-DK" sz="1200" b="0" i="0" noProof="0" smtClean="0">
                <a:solidFill>
                  <a:schemeClr val="tx1"/>
                </a:solidFill>
                <a:latin typeface="Calibri"/>
                <a:ea typeface="+mn-ea"/>
                <a:cs typeface="+mn-cs"/>
              </a:rPr>
              <a:t>derefter på </a:t>
            </a:r>
            <a:r>
              <a:rPr lang="da-DK" sz="1200" b="1" i="0" noProof="0" smtClean="0">
                <a:solidFill>
                  <a:schemeClr val="tx1"/>
                </a:solidFill>
                <a:latin typeface="Calibri"/>
                <a:ea typeface="+mn-ea"/>
                <a:cs typeface="+mn-cs"/>
              </a:rPr>
              <a:t>OK</a:t>
            </a:r>
            <a:r>
              <a:rPr lang="da-DK" sz="1200" b="0" i="0" noProof="0" dirty="0" smtClean="0">
                <a:solidFill>
                  <a:schemeClr val="tx1"/>
                </a:solidFill>
                <a:latin typeface="Calibri"/>
                <a:ea typeface="+mn-ea"/>
                <a:cs typeface="+mn-cs"/>
              </a:rPr>
              <a: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Bemærk! Der vises en vandret og en lodret hjælpelinje på </a:t>
            </a:r>
            <a:r>
              <a:rPr lang="da-DK" sz="1200" b="0" i="0" baseline="0" noProof="0" dirty="0" smtClean="0">
                <a:solidFill>
                  <a:schemeClr val="tx1"/>
                </a:solidFill>
                <a:latin typeface="Calibri"/>
                <a:ea typeface="+mn-ea"/>
                <a:cs typeface="+mn-cs"/>
              </a:rPr>
              <a:t> diasset </a:t>
            </a:r>
            <a:r>
              <a:rPr lang="da-DK" sz="1200" b="0" i="0" noProof="0" dirty="0" smtClean="0">
                <a:solidFill>
                  <a:schemeClr val="tx1"/>
                </a:solidFill>
                <a:latin typeface="Calibri"/>
                <a:ea typeface="+mn-ea"/>
                <a:cs typeface="+mn-cs"/>
              </a:rPr>
              <a:t>ved 0,00, som er standard</a:t>
            </a:r>
            <a:r>
              <a:rPr lang="da-DK" sz="1200" b="0" i="0" baseline="0" noProof="0" dirty="0" smtClean="0">
                <a:solidFill>
                  <a:schemeClr val="tx1"/>
                </a:solidFill>
                <a:latin typeface="Calibri"/>
                <a:ea typeface="+mn-ea"/>
                <a:cs typeface="+mn-cs"/>
              </a:rPr>
              <a:t>positionen</a:t>
            </a:r>
            <a:r>
              <a:rPr lang="da-DK" sz="1200" b="0" i="0" noProof="0" dirty="0" smtClean="0">
                <a:solidFill>
                  <a:schemeClr val="tx1"/>
                </a:solidFill>
                <a:latin typeface="Calibri"/>
                <a:ea typeface="+mn-ea"/>
                <a:cs typeface="+mn-cs"/>
              </a:rPr>
              <a:t>. Når</a:t>
            </a:r>
            <a:r>
              <a:rPr lang="da-DK" sz="1200" b="0" i="0" baseline="0" noProof="0" dirty="0" smtClean="0">
                <a:solidFill>
                  <a:schemeClr val="tx1"/>
                </a:solidFill>
                <a:latin typeface="Calibri"/>
                <a:ea typeface="+mn-ea"/>
                <a:cs typeface="+mn-cs"/>
              </a:rPr>
              <a:t> du trækker i hjælpelinjerne, viser markøren den nye position.</a:t>
            </a:r>
            <a:r>
              <a:rPr lang="da-DK" sz="1200" b="0" i="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noProof="0" dirty="0" smtClean="0">
                <a:solidFill>
                  <a:schemeClr val="tx1"/>
                </a:solidFill>
                <a:latin typeface="Calibri"/>
                <a:ea typeface="+mn-ea"/>
                <a:cs typeface="+mn-cs"/>
              </a:rPr>
              <a:t>Tryk på og hold Ctrl nede, vælg den lodrette</a:t>
            </a:r>
            <a:r>
              <a:rPr lang="da-DK" sz="1200" b="0" i="0" baseline="0" noProof="0" dirty="0" smtClean="0">
                <a:solidFill>
                  <a:schemeClr val="tx1"/>
                </a:solidFill>
                <a:latin typeface="Calibri"/>
                <a:ea typeface="+mn-ea"/>
                <a:cs typeface="+mn-cs"/>
              </a:rPr>
              <a:t> hjælpelinje, og træk </a:t>
            </a:r>
            <a:r>
              <a:rPr lang="da-DK" sz="1200" b="0" i="0" noProof="0" dirty="0" smtClean="0">
                <a:solidFill>
                  <a:schemeClr val="tx1"/>
                </a:solidFill>
                <a:latin typeface="Calibri"/>
                <a:ea typeface="+mn-ea"/>
                <a:cs typeface="+mn-cs"/>
              </a:rPr>
              <a:t>den derefter til positionen</a:t>
            </a:r>
            <a:r>
              <a:rPr lang="da-DK" sz="1200" b="0" i="0" baseline="0" noProof="0" dirty="0" smtClean="0">
                <a:solidFill>
                  <a:schemeClr val="tx1"/>
                </a:solidFill>
                <a:latin typeface="Calibri"/>
                <a:ea typeface="+mn-ea"/>
                <a:cs typeface="+mn-cs"/>
              </a:rPr>
              <a:t> 5</a:t>
            </a:r>
            <a:r>
              <a:rPr lang="da-DK" sz="1200" b="0" i="0" noProof="0" dirty="0" smtClean="0">
                <a:solidFill>
                  <a:schemeClr val="tx1"/>
                </a:solidFill>
                <a:latin typeface="Calibri"/>
                <a:ea typeface="+mn-ea"/>
                <a:cs typeface="+mn-cs"/>
              </a:rPr>
              <a:t>,00.</a:t>
            </a:r>
          </a:p>
          <a:p>
            <a:pPr marL="0" algn="l" defTabSz="914400">
              <a:buNone/>
            </a:pPr>
            <a:endParaRPr lang="da-DK" noProof="0" dirty="0" smtClean="0"/>
          </a:p>
          <a:p>
            <a:pPr marL="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for at genskabe billedeffekter på dette dias:</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Layout</a:t>
            </a:r>
            <a:r>
              <a:rPr lang="da-DK" sz="1200" b="0" i="0" noProof="0" dirty="0" smtClean="0">
                <a:solidFill>
                  <a:schemeClr val="tx1"/>
                </a:solidFill>
                <a:latin typeface="Calibri"/>
                <a:ea typeface="+mn-ea"/>
                <a:cs typeface="+mn-cs"/>
              </a:rPr>
              <a:t>, og klik derefter på </a:t>
            </a:r>
            <a:r>
              <a:rPr lang="da-DK" sz="1200" b="1" i="0" noProof="0" dirty="0" smtClean="0">
                <a:solidFill>
                  <a:schemeClr val="tx1"/>
                </a:solidFill>
                <a:latin typeface="Calibri"/>
                <a:ea typeface="+mn-ea"/>
                <a:cs typeface="+mn-cs"/>
              </a:rPr>
              <a:t>Tom</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Dias</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Startside</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Billede</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Billeder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Indsæt</a:t>
            </a:r>
            <a:r>
              <a:rPr lang="da-DK" sz="1200" b="0" i="0" noProof="0" dirty="0" smtClean="0">
                <a:solidFill>
                  <a:schemeClr val="tx1"/>
                </a:solidFill>
                <a:latin typeface="Calibri"/>
                <a:ea typeface="+mn-ea"/>
                <a:cs typeface="+mn-cs"/>
              </a:rPr>
              <a:t>. Vælg et billede i dialogboksen </a:t>
            </a:r>
            <a:r>
              <a:rPr lang="da-DK" sz="1200" b="1" i="0" noProof="0" dirty="0" smtClean="0">
                <a:solidFill>
                  <a:schemeClr val="tx1"/>
                </a:solidFill>
                <a:latin typeface="Calibri"/>
                <a:ea typeface="+mn-ea"/>
                <a:cs typeface="+mn-cs"/>
              </a:rPr>
              <a:t>Indsæt</a:t>
            </a:r>
            <a:r>
              <a:rPr lang="da-DK" sz="1200" b="1" i="0" baseline="0" noProof="0" dirty="0" smtClean="0">
                <a:solidFill>
                  <a:schemeClr val="tx1"/>
                </a:solidFill>
                <a:latin typeface="Calibri"/>
                <a:ea typeface="+mn-ea"/>
                <a:cs typeface="+mn-cs"/>
              </a:rPr>
              <a:t> billede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Vælg billedet </a:t>
            </a:r>
            <a:r>
              <a:rPr lang="da-DK" sz="1200" b="0" i="0" baseline="0" noProof="0" dirty="0" smtClean="0">
                <a:solidFill>
                  <a:schemeClr val="tx1"/>
                </a:solidFill>
                <a:latin typeface="Calibri"/>
                <a:ea typeface="+mn-ea"/>
                <a:cs typeface="+mn-cs"/>
              </a:rPr>
              <a:t>på diasset</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Klik på dialogboksstarten </a:t>
            </a:r>
            <a:r>
              <a:rPr lang="da-DK" sz="1200" b="1" i="0" noProof="0" dirty="0" smtClean="0">
                <a:solidFill>
                  <a:schemeClr val="tx1"/>
                </a:solidFill>
                <a:latin typeface="Calibri"/>
                <a:ea typeface="+mn-ea"/>
                <a:cs typeface="+mn-cs"/>
              </a:rPr>
              <a:t>Størrelse og placering</a:t>
            </a:r>
            <a:r>
              <a:rPr lang="da-DK" sz="1200" b="0" i="0" noProof="0" dirty="0" smtClean="0">
                <a:solidFill>
                  <a:schemeClr val="tx1"/>
                </a:solidFill>
                <a:latin typeface="Calibri"/>
                <a:ea typeface="+mn-ea"/>
                <a:cs typeface="+mn-cs"/>
              </a:rPr>
              <a:t>  i nederste højre hjørne af gruppen </a:t>
            </a:r>
            <a:r>
              <a:rPr lang="da-DK" b="1" i="0" baseline="0" noProof="0" smtClean="0"/>
              <a:t>Størrelse</a:t>
            </a:r>
            <a:r>
              <a:rPr lang="da-DK" b="0" i="0" baseline="0" noProof="0" smtClean="0"/>
              <a:t> </a:t>
            </a:r>
            <a:r>
              <a:rPr lang="da-DK" b="0" i="0" noProof="0" smtClean="0"/>
              <a:t>under </a:t>
            </a:r>
            <a:r>
              <a:rPr lang="da-DK" b="1" i="0" noProof="0" dirty="0" smtClean="0"/>
              <a:t>Billedværktøjer</a:t>
            </a:r>
            <a:r>
              <a:rPr lang="da-DK" b="0" i="0" noProof="0" dirty="0" smtClean="0"/>
              <a:t> under fanen </a:t>
            </a:r>
            <a:r>
              <a:rPr lang="da-DK" b="1" i="0" noProof="0" dirty="0" smtClean="0"/>
              <a:t>Format</a:t>
            </a:r>
            <a:r>
              <a:rPr lang="da-DK" b="0" i="0" noProof="0" dirty="0" smtClean="0"/>
              <a:t>. </a:t>
            </a:r>
            <a:r>
              <a:rPr lang="da-DK" b="0" i="0" baseline="0" noProof="0" dirty="0" smtClean="0"/>
              <a:t>Tilpas størrelsen, eller beskær billedet efter behov i dialogboksen </a:t>
            </a:r>
            <a:r>
              <a:rPr lang="da-DK" b="1" i="0" baseline="0" noProof="0" dirty="0" smtClean="0"/>
              <a:t>Formatér billede</a:t>
            </a:r>
            <a:r>
              <a:rPr lang="da-DK" b="0" i="0" noProof="0" smtClean="0"/>
              <a:t>, </a:t>
            </a:r>
            <a:r>
              <a:rPr lang="da-DK" b="0" i="0" baseline="0" noProof="0" smtClean="0"/>
              <a:t>så </a:t>
            </a:r>
            <a:r>
              <a:rPr lang="da-DK" b="0" i="0" noProof="0" dirty="0" smtClean="0"/>
              <a:t>højden er indstillet </a:t>
            </a:r>
            <a:r>
              <a:rPr lang="da-DK" b="0" i="0" noProof="0" smtClean="0"/>
              <a:t>til </a:t>
            </a:r>
            <a:r>
              <a:rPr lang="da-DK" b="1" i="0" noProof="0" smtClean="0"/>
              <a:t>7,5”</a:t>
            </a:r>
            <a:r>
              <a:rPr lang="da-DK" b="0" i="0" noProof="0" smtClean="0"/>
              <a:t> </a:t>
            </a:r>
            <a:r>
              <a:rPr lang="da-DK" b="0" i="0" noProof="0" dirty="0" smtClean="0"/>
              <a:t>og bredden er indstillet </a:t>
            </a:r>
            <a:r>
              <a:rPr lang="da-DK" b="0" i="0" noProof="0" smtClean="0"/>
              <a:t>til </a:t>
            </a:r>
            <a:r>
              <a:rPr lang="da-DK" b="1" i="0" noProof="0" smtClean="0"/>
              <a:t>20”</a:t>
            </a:r>
            <a:r>
              <a:rPr lang="da-DK" b="0" i="0" noProof="0" smtClean="0"/>
              <a:t>. </a:t>
            </a:r>
            <a:endParaRPr lang="da-DK" b="0" i="0" noProof="0" dirty="0" smtClean="0"/>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beskære billedet ved at klikke på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i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Venstre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Top</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Beskæringsposition</a:t>
            </a:r>
            <a:r>
              <a:rPr lang="da-DK" sz="1200" b="0" i="0" noProof="0" dirty="0" smtClean="0">
                <a:solidFill>
                  <a:schemeClr val="tx1"/>
                </a:solidFill>
                <a:effectLst/>
                <a:latin typeface="Calibri"/>
                <a:ea typeface="+mn-ea"/>
                <a:cs typeface="+mn-cs"/>
              </a:rPr>
              <a:t>.</a:t>
            </a:r>
            <a:r>
              <a:rPr lang="da-DK" sz="1200" b="0" i="0" noProof="0" dirty="0" smtClean="0">
                <a:solidFill>
                  <a:schemeClr val="tx1"/>
                </a:solidFill>
                <a:latin typeface="Calibri"/>
                <a:ea typeface="+mn-ea"/>
                <a:cs typeface="+mn-cs"/>
              </a:rPr>
              <a:t> </a:t>
            </a:r>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tilpasse størrelsen af billedet ved at klikke på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 i den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Størrelse og rotation</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peg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og benyt følgende fremgangsmåde: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 til dias</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Venstrejuster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midt på vandret</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effekten med det første snefnug på dette dias:</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Clipart</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Billeder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noProof="0" smtClean="0">
                <a:solidFill>
                  <a:schemeClr val="tx1"/>
                </a:solidFill>
                <a:latin typeface="Calibri"/>
                <a:ea typeface="+mn-ea"/>
                <a:cs typeface="+mn-cs"/>
              </a:rPr>
              <a:t>skriv </a:t>
            </a:r>
            <a:r>
              <a:rPr lang="da-DK" b="1" i="0" baseline="0" noProof="0" smtClean="0"/>
              <a:t>j0299587.wmf</a:t>
            </a:r>
            <a:r>
              <a:rPr lang="da-DK" b="0" i="0" baseline="0" noProof="0" smtClean="0"/>
              <a:t> </a:t>
            </a:r>
            <a:r>
              <a:rPr lang="da-DK" b="0" i="0" baseline="0" noProof="0" dirty="0" smtClean="0"/>
              <a:t>i feltet </a:t>
            </a:r>
            <a:r>
              <a:rPr lang="da-DK" b="1" i="0" baseline="0" noProof="0" dirty="0" smtClean="0"/>
              <a:t>Søg efter</a:t>
            </a:r>
            <a:r>
              <a:rPr lang="da-DK" b="0" i="0" baseline="0" noProof="0" dirty="0" smtClean="0"/>
              <a:t> i ruden </a:t>
            </a:r>
            <a:r>
              <a:rPr lang="da-DK" b="1" i="0" baseline="0" noProof="0" dirty="0" smtClean="0"/>
              <a:t>Clipart</a:t>
            </a:r>
            <a:r>
              <a:rPr lang="da-DK" b="0" i="0" baseline="0" noProof="0" dirty="0" smtClean="0"/>
              <a:t>, ryd</a:t>
            </a:r>
            <a:r>
              <a:rPr lang="da-DK" b="0" i="0" noProof="0" dirty="0" smtClean="0"/>
              <a:t> afkrydsningsfeltet </a:t>
            </a:r>
            <a:r>
              <a:rPr lang="da-DK" b="1" i="0" noProof="0" dirty="0" smtClean="0"/>
              <a:t>Medtag Office.com-indhold</a:t>
            </a:r>
            <a:r>
              <a:rPr lang="da-DK" b="0" i="0" noProof="0" dirty="0" smtClean="0"/>
              <a:t>, og klik derefter på </a:t>
            </a:r>
            <a:r>
              <a:rPr lang="da-DK" b="1" i="0" noProof="0" dirty="0" smtClean="0"/>
              <a:t>OK</a:t>
            </a:r>
            <a:r>
              <a:rPr lang="da-DK" b="0" i="0" noProof="0" dirty="0" smtClean="0"/>
              <a:t>. Vælg clipartfilen i ruden for at sætte det ind i diasset. Bemærk! Hvis du vælger en anden clipartfil, skal cliparten have formatet Windows Metafile (.wmf).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cliparten på diasset.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a:t>
            </a:r>
            <a:r>
              <a:rPr lang="da-DK" sz="1200" b="0" i="0" baseline="0" noProof="0" smtClean="0">
                <a:solidFill>
                  <a:schemeClr val="tx1"/>
                </a:solidFill>
                <a:latin typeface="Calibri"/>
                <a:ea typeface="+mn-ea"/>
                <a:cs typeface="+mn-cs"/>
              </a:rPr>
              <a:t>på </a:t>
            </a:r>
            <a:r>
              <a:rPr lang="da-DK" sz="1200" b="1" i="0" baseline="0" noProof="0" smtClean="0">
                <a:solidFill>
                  <a:schemeClr val="tx1"/>
                </a:solidFill>
                <a:latin typeface="Calibri"/>
                <a:ea typeface="+mn-ea"/>
                <a:cs typeface="+mn-cs"/>
              </a:rPr>
              <a:t>Ja</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dialogboksen </a:t>
            </a:r>
            <a:r>
              <a:rPr lang="da-DK" sz="1200" b="1" i="0" baseline="0" noProof="0" dirty="0" smtClean="0">
                <a:solidFill>
                  <a:schemeClr val="tx1"/>
                </a:solidFill>
                <a:latin typeface="Calibri"/>
                <a:ea typeface="+mn-ea"/>
                <a:cs typeface="+mn-cs"/>
              </a:rPr>
              <a:t>Microsoft </a:t>
            </a:r>
            <a:r>
              <a:rPr lang="da-DK" sz="1200" b="1" i="0" baseline="0" noProof="0" smtClean="0">
                <a:solidFill>
                  <a:schemeClr val="tx1"/>
                </a:solidFill>
                <a:latin typeface="Calibri"/>
                <a:ea typeface="+mn-ea"/>
                <a:cs typeface="+mn-cs"/>
              </a:rPr>
              <a:t>Office PowerPoint</a:t>
            </a:r>
            <a:r>
              <a:rPr lang="da-DK" sz="1200" b="0" i="0" baseline="0" noProof="0" smtClean="0">
                <a:solidFill>
                  <a:schemeClr val="tx1"/>
                </a:solidFill>
                <a:latin typeface="Calibri"/>
                <a:ea typeface="+mn-ea"/>
                <a:cs typeface="+mn-cs"/>
              </a:rPr>
              <a:t>. </a:t>
            </a:r>
            <a:endParaRPr lang="da-DK" sz="1200" b="0" i="0" baseline="0" noProof="0" dirty="0" smtClean="0">
              <a:solidFill>
                <a:schemeClr val="tx1"/>
              </a:solidFill>
              <a:latin typeface="Calibri"/>
              <a:ea typeface="+mn-ea"/>
              <a:cs typeface="+mn-cs"/>
            </a:endParaRP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det konverterede clipart på diasset. Klik på </a:t>
            </a:r>
            <a:r>
              <a:rPr lang="da-DK" sz="1200" b="1" i="0" baseline="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i gruppen </a:t>
            </a:r>
            <a:r>
              <a:rPr lang="da-DK" sz="1200" b="1" i="0" baseline="0" noProof="0" smtClean="0">
                <a:solidFill>
                  <a:schemeClr val="tx1"/>
                </a:solidFill>
                <a:latin typeface="Calibri"/>
                <a:ea typeface="+mn-ea"/>
                <a:cs typeface="+mn-cs"/>
              </a:rPr>
              <a:t>Redigering</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Valgrude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gruppen på øverste niveau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7.  Benyt følgende fremgangsmåde i 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objektet </a:t>
            </a:r>
            <a:r>
              <a:rPr lang="da-DK" sz="1200" b="1" i="0" baseline="0" noProof="0" dirty="0" smtClean="0">
                <a:solidFill>
                  <a:schemeClr val="tx1"/>
                </a:solidFill>
                <a:latin typeface="Calibri"/>
                <a:ea typeface="+mn-ea"/>
                <a:cs typeface="+mn-cs"/>
              </a:rPr>
              <a:t>Autofigur</a:t>
            </a:r>
            <a:r>
              <a:rPr lang="da-DK" sz="1200" b="0" i="0" baseline="0" noProof="0" dirty="0" smtClean="0">
                <a:solidFill>
                  <a:schemeClr val="tx1"/>
                </a:solidFill>
                <a:latin typeface="Calibri"/>
                <a:ea typeface="+mn-ea"/>
                <a:cs typeface="+mn-cs"/>
              </a:rPr>
              <a:t>, og tryk derefter på Slet.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Tryk på og hold Ctrl+Skift nede, markér alle de rektangulære figurer, og tryk på Slet.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og markér derefter alle kombinationstegninger. 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Gruppér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også gruppen af objekter (snefnuggene)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Figurfyld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(første række, første valgmulighed fra venstre)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Højreklik på gruppen af objekter på diasset, og klik derefter på </a:t>
            </a:r>
            <a:r>
              <a:rPr lang="da-DK" sz="1200" b="1" i="0" baseline="0" noProof="0" dirty="0" smtClean="0">
                <a:solidFill>
                  <a:schemeClr val="tx1"/>
                </a:solidFill>
                <a:latin typeface="Calibri"/>
                <a:ea typeface="+mn-ea"/>
                <a:cs typeface="+mn-cs"/>
              </a:rPr>
              <a:t>Klip</a:t>
            </a:r>
            <a:r>
              <a:rPr lang="da-DK" sz="1200" b="0" i="0" baseline="0" noProof="0" dirty="0" smtClean="0">
                <a:solidFill>
                  <a:schemeClr val="tx1"/>
                </a:solidFill>
                <a:latin typeface="Calibri"/>
                <a:ea typeface="+mn-ea"/>
                <a:cs typeface="+mn-cs"/>
              </a:rPr>
              <a:t>. Klik på pilen under </a:t>
            </a:r>
            <a:r>
              <a:rPr lang="da-DK" sz="1200" b="1" i="0" baseline="0" noProof="0" dirty="0" smtClean="0">
                <a:solidFill>
                  <a:schemeClr val="tx1"/>
                </a:solidFill>
                <a:latin typeface="Calibri"/>
                <a:ea typeface="+mn-ea"/>
                <a:cs typeface="+mn-cs"/>
              </a:rPr>
              <a:t>Sæt ind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Udklipsholder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Kontrollér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og vælg derefter </a:t>
            </a:r>
            <a:r>
              <a:rPr lang="da-DK" sz="1200" b="1" i="0" baseline="0" noProof="0" dirty="0" smtClean="0">
                <a:solidFill>
                  <a:schemeClr val="tx1"/>
                </a:solidFill>
                <a:latin typeface="Calibri"/>
                <a:ea typeface="+mn-ea"/>
                <a:cs typeface="+mn-cs"/>
              </a:rPr>
              <a:t>Billede (PNG)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Som</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det nye snefnug på diasset.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i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0,87”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b="1" i="0" noProof="0" dirty="0" smtClean="0">
                <a:latin typeface="Calibri"/>
                <a:cs typeface="+mn-cs"/>
              </a:rPr>
              <a:t>20</a:t>
            </a:r>
            <a:r>
              <a:rPr lang="da-DK" b="1" i="0" noProof="0" dirty="0" smtClean="0">
                <a:latin typeface="Arial"/>
                <a:cs typeface="Arial"/>
              </a:rPr>
              <a:t>° i </a:t>
            </a:r>
            <a:r>
              <a:rPr lang="da-DK" b="1" i="0" noProof="0" smtClean="0">
                <a:latin typeface="Arial"/>
                <a:cs typeface="Arial"/>
              </a:rPr>
              <a:t>feltet Rotation</a:t>
            </a:r>
            <a:r>
              <a:rPr lang="da-DK" sz="1200" b="0" i="0" baseline="0" noProof="0" smtClean="0">
                <a:solidFill>
                  <a:schemeClr val="tx1"/>
                </a:solidFill>
                <a:latin typeface="+mn-lt"/>
                <a:ea typeface="+mn-ea"/>
                <a:cs typeface="+mn-cs"/>
              </a:rPr>
              <a:t>.</a:t>
            </a:r>
            <a:endParaRPr lang="da-DK" b="1" i="0" noProof="0" dirty="0" smtClean="0">
              <a:latin typeface="Arial"/>
              <a:cs typeface="Arial"/>
            </a:endParaRPr>
          </a:p>
          <a:p>
            <a:pPr marL="228600" indent="-228600" algn="l" defTabSz="914400">
              <a:buFont typeface="Calibri"/>
              <a:buAutoNum type="arabicPeriod" startAt="12"/>
            </a:pPr>
            <a:r>
              <a:rPr lang="da-DK" sz="1200" b="0" i="0" baseline="0" noProof="0" dirty="0" smtClean="0">
                <a:solidFill>
                  <a:schemeClr val="tx1"/>
                </a:solidFill>
                <a:latin typeface="Calibri"/>
                <a:ea typeface="+mn-ea"/>
                <a:cs typeface="+mn-cs"/>
              </a:rPr>
              <a:t>Træk snefnugget til billedets øverste venstre hjørne.</a:t>
            </a:r>
          </a:p>
          <a:p>
            <a:pPr marL="228600" indent="-228600" algn="l" defTabSz="914400">
              <a:buFont typeface="Calibri"/>
              <a:buAutoNum type="arabicPeriod" startAt="12"/>
            </a:pPr>
            <a:endParaRPr lang="da-DK" noProof="0" dirty="0" smtClean="0"/>
          </a:p>
          <a:p>
            <a:pPr marL="228600" indent="-228600" algn="l" defTabSz="914400">
              <a:buFont typeface="Calibri"/>
              <a:buAutoNum type="arabicPeriod" startAt="12"/>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a:t>
            </a:r>
            <a:r>
              <a:rPr lang="da-DK" sz="1200" b="0" i="0" baseline="0" noProof="0" dirty="0" smtClean="0">
                <a:solidFill>
                  <a:schemeClr val="tx1"/>
                </a:solidFill>
                <a:latin typeface="Calibri"/>
                <a:ea typeface="+mn-ea"/>
                <a:cs typeface="+mn-cs"/>
              </a:rPr>
              <a:t>det andet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snefnugget på diasset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andet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0,42”</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0,36”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andet snefnug ud til den venstre kant af diasset.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det tredje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det andet </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snefnug</a:t>
            </a:r>
            <a:r>
              <a:rPr lang="da-DK" sz="1200" b="0" i="0" baseline="0" noProof="0" dirty="0" smtClean="0">
                <a:solidFill>
                  <a:schemeClr val="tx1"/>
                </a:solidFill>
                <a:latin typeface="Calibri"/>
                <a:ea typeface="+mn-ea"/>
                <a:cs typeface="+mn-cs"/>
              </a:rPr>
              <a:t>billede på diasset.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tredje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0,56”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0,48”</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tredje snefnug ud til venstre kant af diasset, så det er under og en smule til venstre for det andet snefnug.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tekstboksen til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smtClean="0">
                <a:solidFill>
                  <a:schemeClr val="tx1"/>
                </a:solidFill>
                <a:latin typeface="Calibri"/>
                <a:ea typeface="+mn-ea"/>
                <a:cs typeface="+mn-cs"/>
              </a:rPr>
              <a:t>Skrifttype</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18</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til højre for det første snefnug, så det er tæt på det øverste venstre hjørne i diasset.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0" marR="0" indent="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til at genskabe tilskrivningen af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tilskrivningen af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 vælg </a:t>
            </a:r>
            <a:r>
              <a:rPr lang="da-DK" sz="1200" b="1" i="0" baseline="0" noProof="0" dirty="0" smtClean="0">
                <a:solidFill>
                  <a:schemeClr val="tx1"/>
                </a:solidFill>
                <a:latin typeface="Calibri"/>
                <a:ea typeface="+mn-ea"/>
                <a:cs typeface="+mn-cs"/>
              </a:rPr>
              <a:t>14</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så den er under og til højre for tekstboksen med citatet.</a:t>
            </a:r>
          </a:p>
          <a:p>
            <a:pPr marL="228600" indent="-228600" algn="l" defTabSz="914400">
              <a:buNone/>
            </a:pPr>
            <a:endParaRPr lang="da-DK" noProof="0" dirty="0" smtClean="0"/>
          </a:p>
          <a:p>
            <a:pPr marL="228600" indent="-228600" algn="l" defTabSz="914400">
              <a:buNone/>
            </a:pPr>
            <a:endParaRPr lang="da-DK" noProof="0" dirty="0" smtClean="0"/>
          </a:p>
          <a:p>
            <a:pPr marL="0" indent="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andet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I forbindelse med denne procedure er det nyttigt at vise linealen og zoome ud af diasset for at kunne genskabe animationseffekterne.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50%</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Vælg også </a:t>
            </a:r>
            <a:r>
              <a:rPr lang="da-DK" sz="1200" b="1" i="0" baseline="0" noProof="0" dirty="0" smtClean="0">
                <a:solidFill>
                  <a:schemeClr val="tx1"/>
                </a:solidFill>
                <a:latin typeface="Calibri"/>
                <a:ea typeface="+mn-ea"/>
                <a:cs typeface="+mn-cs"/>
              </a:rPr>
              <a:t>Lineal</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Vis/skjul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0,00</a:t>
            </a:r>
            <a:r>
              <a:rPr lang="da-DK" sz="1200" b="0" i="1"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lodret tegnehjælpelinje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0,4”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0,8”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på 5,0” 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12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2</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Gentag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tredje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t>
            </a:r>
            <a:r>
              <a:rPr lang="da-DK" sz="1200" b="1" i="0" baseline="0" noProof="0" smtClean="0">
                <a:solidFill>
                  <a:schemeClr val="tx1"/>
                </a:solidFill>
                <a:latin typeface="Calibri"/>
                <a:ea typeface="+mn-ea"/>
                <a:cs typeface="+mn-cs"/>
              </a:rPr>
              <a:t>animation</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punkt til det sted, hvor de lodrette og vandrette tegnehjælpelinjer krydses i 0,0.</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0.25”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0,25”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 </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Mod uret</a:t>
            </a:r>
            <a:r>
              <a:rPr lang="da-DK" sz="1200" b="0" i="0" baseline="0" noProof="0" dirty="0" smtClean="0">
                <a:solidFill>
                  <a:schemeClr val="tx1"/>
                </a:solidFill>
                <a:latin typeface="Calibri"/>
                <a:ea typeface="+mn-ea"/>
                <a:cs typeface="+mn-cs"/>
              </a:rPr>
              <a:t>, der også er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 </a:t>
            </a:r>
            <a:r>
              <a:rPr lang="da-DK" sz="1200" b="1" i="0"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og tryk derefter på Enter.</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billedanimationseffekterne:</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store billede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Linjer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Venstre</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effekten med den venstre bevægelsessti til det store billede. Peg på endepunktet (rød pil) for den valgte bevægelsessti, indtil markøren bliver en 2-hovedet pil. Tryk på og hold Skift nede, og træk derefter endepunktet helt ud til diassets venstre kant. (Bemærk! Sørg for, at du kun udvider bevægelsesstien ved at trække i endepunktet og ikke trækker hele bevægelsesstien op, ned, til venstre eller til højre. Det kan være nødvendigt at zoome ind på diasset for at kunnet trække stien mere nøjagtigt.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100%</a:t>
            </a:r>
            <a:r>
              <a:rPr lang="da-DK" sz="1200" b="0" i="0" baseline="0" noProof="0" dirty="0" smtClean="0">
                <a:solidFill>
                  <a:schemeClr val="tx1"/>
                </a:solidFill>
                <a:latin typeface="Calibri"/>
                <a:ea typeface="+mn-ea"/>
                <a:cs typeface="+mn-cs"/>
              </a:rPr>
              <a:t> eller mere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første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Zoom </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 sekund</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grønne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ud punkt ud til diassets venstre kant,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3”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1”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2,75”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2,75”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2,25”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punkt på den vandrette tegnehjælpelinje på 0,0,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punkt på snefnugget.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5</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6"/>
            </a:pPr>
            <a:r>
              <a:rPr lang="da-DK" sz="1200" b="0" i="0" baseline="0" noProof="0" dirty="0" smtClean="0">
                <a:solidFill>
                  <a:schemeClr val="tx1"/>
                </a:solidFill>
                <a:latin typeface="Calibri"/>
                <a:ea typeface="+mn-ea"/>
                <a:cs typeface="+mn-cs"/>
              </a:rPr>
              <a:t>Højreklik på diassets baggrundsområde, og klik derefter på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Ryd </a:t>
            </a:r>
            <a:r>
              <a:rPr lang="da-DK" sz="1200" b="1" i="0" baseline="0" noProof="0" dirty="0" smtClean="0">
                <a:solidFill>
                  <a:schemeClr val="tx1"/>
                </a:solidFill>
                <a:latin typeface="Calibri"/>
                <a:ea typeface="+mn-ea"/>
                <a:cs typeface="+mn-cs"/>
              </a:rPr>
              <a:t>Vis tegnehjælpelinjer på skærmen</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Hjælpelinjeindstillinger </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OK</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startAt="6"/>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tekstboksen med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Markér citattekstboksen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Efter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bogstav</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Animér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tekst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 forsinkelse mellem bogstaver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21</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marR="0" indent="-22860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for at genskabe animationseffekterne for tekstboksen til tilskrivning af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tekstboksen til tilskrivning af citatet.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22,5”</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p:txBody>
      </p:sp>
      <p:sp>
        <p:nvSpPr>
          <p:cNvPr id="4" name="Slide Number Placeholder 3"/>
          <p:cNvSpPr>
            <a:spLocks noGrp="1"/>
          </p:cNvSpPr>
          <p:nvPr>
            <p:ph type="sldNum" sz="quarter" idx="10"/>
          </p:nvPr>
        </p:nvSpPr>
        <p:spPr/>
        <p:txBody>
          <a:bodyPr/>
          <a:lstStyle/>
          <a:p>
            <a:pPr algn="r" defTabSz="914400">
              <a:buNone/>
            </a:pPr>
            <a:fld id="{41AB9C18-8CAA-4223-81FA-B24ABEAFDA68}" type="slidenum">
              <a:rPr lang="en-US" sz="1200" b="0" i="0">
                <a:latin typeface="Calibri"/>
                <a:ea typeface="+mn-ea"/>
                <a:cs typeface="+mn-cs"/>
              </a:rPr>
              <a:pPr algn="r" defTabSz="914400">
                <a:buNone/>
              </a:pPr>
              <a:t>7</a:t>
            </a:fld>
            <a:endParaRPr lang="en-US" sz="1200" b="0" i="0">
              <a:latin typeface="Calibri"/>
              <a:ea typeface="+mn-ea"/>
              <a:cs typeface="+mn-cs"/>
            </a:endParaRPr>
          </a:p>
        </p:txBody>
      </p:sp>
    </p:spTree>
    <p:extLst>
      <p:ext uri="{BB962C8B-B14F-4D97-AF65-F5344CB8AC3E}">
        <p14:creationId xmlns:p14="http://schemas.microsoft.com/office/powerpoint/2010/main" val="382504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algn="l" defTabSz="914400">
              <a:buNone/>
            </a:pPr>
            <a:r>
              <a:rPr lang="da-DK" sz="1400" b="1" i="0" noProof="0" dirty="0" smtClean="0">
                <a:solidFill>
                  <a:schemeClr val="tx1"/>
                </a:solidFill>
                <a:latin typeface="Calibri"/>
                <a:ea typeface="+mn-ea"/>
                <a:cs typeface="+mn-cs"/>
              </a:rPr>
              <a:t>animeret sne</a:t>
            </a:r>
          </a:p>
          <a:p>
            <a:pPr marL="0" algn="l" defTabSz="914400">
              <a:buNone/>
            </a:pPr>
            <a:r>
              <a:rPr lang="da-DK" sz="1400" b="0" i="0" baseline="0" noProof="0" dirty="0" smtClean="0">
                <a:solidFill>
                  <a:schemeClr val="tx1"/>
                </a:solidFill>
                <a:latin typeface="Calibri"/>
                <a:ea typeface="+mn-ea"/>
                <a:cs typeface="+mn-cs"/>
              </a:rPr>
              <a:t>(svær)</a:t>
            </a:r>
          </a:p>
          <a:p>
            <a:pPr marL="0" algn="l" defTabSz="914400">
              <a:buNone/>
            </a:pPr>
            <a:endParaRPr lang="da-DK" noProof="0" dirty="0" smtClean="0"/>
          </a:p>
          <a:p>
            <a:pPr marL="0" algn="l" defTabSz="914400">
              <a:buNone/>
            </a:pPr>
            <a:endParaRPr lang="da-DK" noProof="0" dirty="0" smtClean="0"/>
          </a:p>
          <a:p>
            <a:pPr marL="0" indent="0" algn="l" defTabSz="914400">
              <a:buNone/>
            </a:pPr>
            <a:r>
              <a:rPr lang="da-DK" sz="1200" b="1" i="0" noProof="0" dirty="0" smtClean="0">
                <a:solidFill>
                  <a:schemeClr val="tx1"/>
                </a:solidFill>
                <a:latin typeface="Calibri"/>
                <a:ea typeface="+mn-ea"/>
                <a:cs typeface="+mn-cs"/>
              </a:rPr>
              <a:t>Tip</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Du får det bedste resultat med denne effekt, hvis du bruger et stort højopløseligt billede. Billedet i eksemplet herover er 2000 pixel i bredden og 750 pixel i højden. Det vil være en fordel at bruge tegneområder til at genskabe animationseffekterne. </a:t>
            </a:r>
          </a:p>
          <a:p>
            <a:pPr marL="228600" indent="-228600" algn="l" defTabSz="914400">
              <a:buNone/>
            </a:pPr>
            <a:endParaRPr lang="da-DK" noProof="0" dirty="0" smtClean="0"/>
          </a:p>
          <a:p>
            <a:pPr marL="228600" indent="-22860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til at vise og indstille tegneområder:</a:t>
            </a:r>
          </a:p>
          <a:p>
            <a:pPr marL="228600" indent="-228600" algn="l" defTabSz="914400">
              <a:buFont typeface="Calibri"/>
              <a:buAutoNum type="arabicPeriod"/>
            </a:pPr>
            <a:r>
              <a:rPr lang="da-DK" sz="1200" b="0" i="0" noProof="0" dirty="0" smtClean="0">
                <a:solidFill>
                  <a:schemeClr val="tx1"/>
                </a:solidFill>
                <a:latin typeface="Calibri"/>
                <a:ea typeface="+mn-ea"/>
                <a:cs typeface="+mn-cs"/>
              </a:rPr>
              <a:t>Højreklik på diasbaggrunden</a:t>
            </a:r>
            <a:r>
              <a:rPr lang="da-DK" sz="1200" b="0" i="0" baseline="0" noProof="0" dirty="0" smtClean="0">
                <a:solidFill>
                  <a:schemeClr val="tx1"/>
                </a:solidFill>
                <a:latin typeface="Calibri"/>
                <a:ea typeface="+mn-ea"/>
                <a:cs typeface="+mn-cs"/>
              </a:rPr>
              <a:t>, og </a:t>
            </a:r>
            <a:r>
              <a:rPr lang="da-DK" sz="1200" b="0" i="0" noProof="0" dirty="0" smtClean="0">
                <a:solidFill>
                  <a:schemeClr val="tx1"/>
                </a:solidFill>
                <a:latin typeface="Calibri"/>
                <a:ea typeface="+mn-ea"/>
                <a:cs typeface="+mn-cs"/>
              </a:rPr>
              <a:t> vælg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a:t>
            </a:r>
            <a:r>
              <a:rPr lang="da-DK" sz="1200" b="1"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Vis</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tegnehjælpelinjer</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på skærmen</a:t>
            </a:r>
            <a:r>
              <a:rPr lang="da-DK" sz="1200" b="0" i="0" noProof="0" dirty="0" smtClean="0">
                <a:solidFill>
                  <a:schemeClr val="tx1"/>
                </a:solidFill>
                <a:latin typeface="Calibri"/>
                <a:ea typeface="+mn-ea"/>
                <a:cs typeface="+mn-cs"/>
              </a:rPr>
              <a:t> i dialogboksen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 under indstillinger </a:t>
            </a:r>
            <a:r>
              <a:rPr lang="da-DK" sz="1200" b="0" i="0" noProof="0" smtClean="0">
                <a:solidFill>
                  <a:schemeClr val="tx1"/>
                </a:solidFill>
                <a:latin typeface="Calibri"/>
                <a:ea typeface="+mn-ea"/>
                <a:cs typeface="+mn-cs"/>
              </a:rPr>
              <a:t>for </a:t>
            </a:r>
            <a:r>
              <a:rPr lang="da-DK" sz="1200" b="1" i="0" noProof="0" smtClean="0">
                <a:solidFill>
                  <a:schemeClr val="tx1"/>
                </a:solidFill>
                <a:latin typeface="Calibri"/>
                <a:ea typeface="+mn-ea"/>
                <a:cs typeface="+mn-cs"/>
              </a:rPr>
              <a:t>hjælpelinjer</a:t>
            </a:r>
            <a:r>
              <a:rPr lang="da-DK" sz="1200" b="0" i="0" noProof="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og klik </a:t>
            </a:r>
            <a:r>
              <a:rPr lang="da-DK" sz="1200" b="0" i="0" noProof="0" smtClean="0">
                <a:solidFill>
                  <a:schemeClr val="tx1"/>
                </a:solidFill>
                <a:latin typeface="Calibri"/>
                <a:ea typeface="+mn-ea"/>
                <a:cs typeface="+mn-cs"/>
              </a:rPr>
              <a:t>derefter på </a:t>
            </a:r>
            <a:r>
              <a:rPr lang="da-DK" sz="1200" b="1" i="0" noProof="0" smtClean="0">
                <a:solidFill>
                  <a:schemeClr val="tx1"/>
                </a:solidFill>
                <a:latin typeface="Calibri"/>
                <a:ea typeface="+mn-ea"/>
                <a:cs typeface="+mn-cs"/>
              </a:rPr>
              <a:t>OK</a:t>
            </a:r>
            <a:r>
              <a:rPr lang="da-DK" sz="1200" b="0" i="0" noProof="0" dirty="0" smtClean="0">
                <a:solidFill>
                  <a:schemeClr val="tx1"/>
                </a:solidFill>
                <a:latin typeface="Calibri"/>
                <a:ea typeface="+mn-ea"/>
                <a:cs typeface="+mn-cs"/>
              </a:rPr>
              <a: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Bemærk! Der vises en vandret og en lodret hjælpelinje på </a:t>
            </a:r>
            <a:r>
              <a:rPr lang="da-DK" sz="1200" b="0" i="0" baseline="0" noProof="0" dirty="0" smtClean="0">
                <a:solidFill>
                  <a:schemeClr val="tx1"/>
                </a:solidFill>
                <a:latin typeface="Calibri"/>
                <a:ea typeface="+mn-ea"/>
                <a:cs typeface="+mn-cs"/>
              </a:rPr>
              <a:t> diasset </a:t>
            </a:r>
            <a:r>
              <a:rPr lang="da-DK" sz="1200" b="0" i="0" noProof="0" dirty="0" smtClean="0">
                <a:solidFill>
                  <a:schemeClr val="tx1"/>
                </a:solidFill>
                <a:latin typeface="Calibri"/>
                <a:ea typeface="+mn-ea"/>
                <a:cs typeface="+mn-cs"/>
              </a:rPr>
              <a:t>ved 0,00, som er standard</a:t>
            </a:r>
            <a:r>
              <a:rPr lang="da-DK" sz="1200" b="0" i="0" baseline="0" noProof="0" dirty="0" smtClean="0">
                <a:solidFill>
                  <a:schemeClr val="tx1"/>
                </a:solidFill>
                <a:latin typeface="Calibri"/>
                <a:ea typeface="+mn-ea"/>
                <a:cs typeface="+mn-cs"/>
              </a:rPr>
              <a:t>positionen</a:t>
            </a:r>
            <a:r>
              <a:rPr lang="da-DK" sz="1200" b="0" i="0" noProof="0" dirty="0" smtClean="0">
                <a:solidFill>
                  <a:schemeClr val="tx1"/>
                </a:solidFill>
                <a:latin typeface="Calibri"/>
                <a:ea typeface="+mn-ea"/>
                <a:cs typeface="+mn-cs"/>
              </a:rPr>
              <a:t>. Når</a:t>
            </a:r>
            <a:r>
              <a:rPr lang="da-DK" sz="1200" b="0" i="0" baseline="0" noProof="0" dirty="0" smtClean="0">
                <a:solidFill>
                  <a:schemeClr val="tx1"/>
                </a:solidFill>
                <a:latin typeface="Calibri"/>
                <a:ea typeface="+mn-ea"/>
                <a:cs typeface="+mn-cs"/>
              </a:rPr>
              <a:t> du trækker i hjælpelinjerne, viser markøren den nye position.</a:t>
            </a:r>
            <a:r>
              <a:rPr lang="da-DK" sz="1200" b="0" i="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noProof="0" dirty="0" smtClean="0">
                <a:solidFill>
                  <a:schemeClr val="tx1"/>
                </a:solidFill>
                <a:latin typeface="Calibri"/>
                <a:ea typeface="+mn-ea"/>
                <a:cs typeface="+mn-cs"/>
              </a:rPr>
              <a:t>Tryk på og hold Ctrl nede, vælg den lodrette</a:t>
            </a:r>
            <a:r>
              <a:rPr lang="da-DK" sz="1200" b="0" i="0" baseline="0" noProof="0" dirty="0" smtClean="0">
                <a:solidFill>
                  <a:schemeClr val="tx1"/>
                </a:solidFill>
                <a:latin typeface="Calibri"/>
                <a:ea typeface="+mn-ea"/>
                <a:cs typeface="+mn-cs"/>
              </a:rPr>
              <a:t> hjælpelinje, og træk </a:t>
            </a:r>
            <a:r>
              <a:rPr lang="da-DK" sz="1200" b="0" i="0" noProof="0" dirty="0" smtClean="0">
                <a:solidFill>
                  <a:schemeClr val="tx1"/>
                </a:solidFill>
                <a:latin typeface="Calibri"/>
                <a:ea typeface="+mn-ea"/>
                <a:cs typeface="+mn-cs"/>
              </a:rPr>
              <a:t>den derefter til positionen</a:t>
            </a:r>
            <a:r>
              <a:rPr lang="da-DK" sz="1200" b="0" i="0" baseline="0" noProof="0" dirty="0" smtClean="0">
                <a:solidFill>
                  <a:schemeClr val="tx1"/>
                </a:solidFill>
                <a:latin typeface="Calibri"/>
                <a:ea typeface="+mn-ea"/>
                <a:cs typeface="+mn-cs"/>
              </a:rPr>
              <a:t> 5</a:t>
            </a:r>
            <a:r>
              <a:rPr lang="da-DK" sz="1200" b="0" i="0" noProof="0" dirty="0" smtClean="0">
                <a:solidFill>
                  <a:schemeClr val="tx1"/>
                </a:solidFill>
                <a:latin typeface="Calibri"/>
                <a:ea typeface="+mn-ea"/>
                <a:cs typeface="+mn-cs"/>
              </a:rPr>
              <a:t>,00.</a:t>
            </a:r>
          </a:p>
          <a:p>
            <a:pPr marL="0" algn="l" defTabSz="914400">
              <a:buNone/>
            </a:pPr>
            <a:endParaRPr lang="da-DK" noProof="0" dirty="0" smtClean="0"/>
          </a:p>
          <a:p>
            <a:pPr marL="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for at genskabe billedeffekter på dette dias:</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Layout</a:t>
            </a:r>
            <a:r>
              <a:rPr lang="da-DK" sz="1200" b="0" i="0" noProof="0" dirty="0" smtClean="0">
                <a:solidFill>
                  <a:schemeClr val="tx1"/>
                </a:solidFill>
                <a:latin typeface="Calibri"/>
                <a:ea typeface="+mn-ea"/>
                <a:cs typeface="+mn-cs"/>
              </a:rPr>
              <a:t>, og klik derefter på </a:t>
            </a:r>
            <a:r>
              <a:rPr lang="da-DK" sz="1200" b="1" i="0" noProof="0" dirty="0" smtClean="0">
                <a:solidFill>
                  <a:schemeClr val="tx1"/>
                </a:solidFill>
                <a:latin typeface="Calibri"/>
                <a:ea typeface="+mn-ea"/>
                <a:cs typeface="+mn-cs"/>
              </a:rPr>
              <a:t>Tom</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Dias</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Startside</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Billede</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Billeder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Indsæt</a:t>
            </a:r>
            <a:r>
              <a:rPr lang="da-DK" sz="1200" b="0" i="0" noProof="0" dirty="0" smtClean="0">
                <a:solidFill>
                  <a:schemeClr val="tx1"/>
                </a:solidFill>
                <a:latin typeface="Calibri"/>
                <a:ea typeface="+mn-ea"/>
                <a:cs typeface="+mn-cs"/>
              </a:rPr>
              <a:t>. Vælg et billede i dialogboksen </a:t>
            </a:r>
            <a:r>
              <a:rPr lang="da-DK" sz="1200" b="1" i="0" noProof="0" dirty="0" smtClean="0">
                <a:solidFill>
                  <a:schemeClr val="tx1"/>
                </a:solidFill>
                <a:latin typeface="Calibri"/>
                <a:ea typeface="+mn-ea"/>
                <a:cs typeface="+mn-cs"/>
              </a:rPr>
              <a:t>Indsæt</a:t>
            </a:r>
            <a:r>
              <a:rPr lang="da-DK" sz="1200" b="1" i="0" baseline="0" noProof="0" dirty="0" smtClean="0">
                <a:solidFill>
                  <a:schemeClr val="tx1"/>
                </a:solidFill>
                <a:latin typeface="Calibri"/>
                <a:ea typeface="+mn-ea"/>
                <a:cs typeface="+mn-cs"/>
              </a:rPr>
              <a:t> billede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Vælg billedet </a:t>
            </a:r>
            <a:r>
              <a:rPr lang="da-DK" sz="1200" b="0" i="0" baseline="0" noProof="0" dirty="0" smtClean="0">
                <a:solidFill>
                  <a:schemeClr val="tx1"/>
                </a:solidFill>
                <a:latin typeface="Calibri"/>
                <a:ea typeface="+mn-ea"/>
                <a:cs typeface="+mn-cs"/>
              </a:rPr>
              <a:t>på diasset</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Klik på dialogboksstarten </a:t>
            </a:r>
            <a:r>
              <a:rPr lang="da-DK" sz="1200" b="1" i="0" noProof="0" dirty="0" smtClean="0">
                <a:solidFill>
                  <a:schemeClr val="tx1"/>
                </a:solidFill>
                <a:latin typeface="Calibri"/>
                <a:ea typeface="+mn-ea"/>
                <a:cs typeface="+mn-cs"/>
              </a:rPr>
              <a:t>Størrelse og placering</a:t>
            </a:r>
            <a:r>
              <a:rPr lang="da-DK" sz="1200" b="0" i="0" noProof="0" dirty="0" smtClean="0">
                <a:solidFill>
                  <a:schemeClr val="tx1"/>
                </a:solidFill>
                <a:latin typeface="Calibri"/>
                <a:ea typeface="+mn-ea"/>
                <a:cs typeface="+mn-cs"/>
              </a:rPr>
              <a:t>  i nederste højre hjørne af gruppen </a:t>
            </a:r>
            <a:r>
              <a:rPr lang="da-DK" b="1" i="0" baseline="0" noProof="0" smtClean="0"/>
              <a:t>Størrelse</a:t>
            </a:r>
            <a:r>
              <a:rPr lang="da-DK" b="0" i="0" baseline="0" noProof="0" smtClean="0"/>
              <a:t> </a:t>
            </a:r>
            <a:r>
              <a:rPr lang="da-DK" b="0" i="0" noProof="0" smtClean="0"/>
              <a:t>under </a:t>
            </a:r>
            <a:r>
              <a:rPr lang="da-DK" b="1" i="0" noProof="0" dirty="0" smtClean="0"/>
              <a:t>Billedværktøjer</a:t>
            </a:r>
            <a:r>
              <a:rPr lang="da-DK" b="0" i="0" noProof="0" dirty="0" smtClean="0"/>
              <a:t> under fanen </a:t>
            </a:r>
            <a:r>
              <a:rPr lang="da-DK" b="1" i="0" noProof="0" dirty="0" smtClean="0"/>
              <a:t>Format</a:t>
            </a:r>
            <a:r>
              <a:rPr lang="da-DK" b="0" i="0" noProof="0" dirty="0" smtClean="0"/>
              <a:t>. </a:t>
            </a:r>
            <a:r>
              <a:rPr lang="da-DK" b="0" i="0" baseline="0" noProof="0" dirty="0" smtClean="0"/>
              <a:t>Tilpas størrelsen, eller beskær billedet efter behov i dialogboksen </a:t>
            </a:r>
            <a:r>
              <a:rPr lang="da-DK" b="1" i="0" baseline="0" noProof="0" dirty="0" smtClean="0"/>
              <a:t>Formatér billede</a:t>
            </a:r>
            <a:r>
              <a:rPr lang="da-DK" b="0" i="0" noProof="0" smtClean="0"/>
              <a:t>, </a:t>
            </a:r>
            <a:r>
              <a:rPr lang="da-DK" b="0" i="0" baseline="0" noProof="0" smtClean="0"/>
              <a:t>så </a:t>
            </a:r>
            <a:r>
              <a:rPr lang="da-DK" b="0" i="0" noProof="0" dirty="0" smtClean="0"/>
              <a:t>højden er indstillet </a:t>
            </a:r>
            <a:r>
              <a:rPr lang="da-DK" b="0" i="0" noProof="0" smtClean="0"/>
              <a:t>til </a:t>
            </a:r>
            <a:r>
              <a:rPr lang="da-DK" b="1" i="0" noProof="0" smtClean="0"/>
              <a:t>7,5”</a:t>
            </a:r>
            <a:r>
              <a:rPr lang="da-DK" b="0" i="0" noProof="0" smtClean="0"/>
              <a:t> </a:t>
            </a:r>
            <a:r>
              <a:rPr lang="da-DK" b="0" i="0" noProof="0" dirty="0" smtClean="0"/>
              <a:t>og bredden er indstillet </a:t>
            </a:r>
            <a:r>
              <a:rPr lang="da-DK" b="0" i="0" noProof="0" smtClean="0"/>
              <a:t>til </a:t>
            </a:r>
            <a:r>
              <a:rPr lang="da-DK" b="1" i="0" noProof="0" smtClean="0"/>
              <a:t>20”</a:t>
            </a:r>
            <a:r>
              <a:rPr lang="da-DK" b="0" i="0" noProof="0" smtClean="0"/>
              <a:t>. </a:t>
            </a:r>
            <a:endParaRPr lang="da-DK" b="0" i="0" noProof="0" dirty="0" smtClean="0"/>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beskære billedet ved at klikke på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i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Venstre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Top</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Beskæringsposition</a:t>
            </a:r>
            <a:r>
              <a:rPr lang="da-DK" sz="1200" b="0" i="0" noProof="0" dirty="0" smtClean="0">
                <a:solidFill>
                  <a:schemeClr val="tx1"/>
                </a:solidFill>
                <a:effectLst/>
                <a:latin typeface="Calibri"/>
                <a:ea typeface="+mn-ea"/>
                <a:cs typeface="+mn-cs"/>
              </a:rPr>
              <a:t>.</a:t>
            </a:r>
            <a:r>
              <a:rPr lang="da-DK" sz="1200" b="0" i="0" noProof="0" dirty="0" smtClean="0">
                <a:solidFill>
                  <a:schemeClr val="tx1"/>
                </a:solidFill>
                <a:latin typeface="Calibri"/>
                <a:ea typeface="+mn-ea"/>
                <a:cs typeface="+mn-cs"/>
              </a:rPr>
              <a:t> </a:t>
            </a:r>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tilpasse størrelsen af billedet ved at klikke på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 i den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Størrelse og rotation</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peg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og benyt følgende fremgangsmåde: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 til dias</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Venstrejuster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midt på vandret</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effekten med det første snefnug på dette dias:</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Clipart</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Billeder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noProof="0" smtClean="0">
                <a:solidFill>
                  <a:schemeClr val="tx1"/>
                </a:solidFill>
                <a:latin typeface="Calibri"/>
                <a:ea typeface="+mn-ea"/>
                <a:cs typeface="+mn-cs"/>
              </a:rPr>
              <a:t>skriv </a:t>
            </a:r>
            <a:r>
              <a:rPr lang="da-DK" b="1" i="0" baseline="0" noProof="0" smtClean="0"/>
              <a:t>j0299587.wmf</a:t>
            </a:r>
            <a:r>
              <a:rPr lang="da-DK" b="0" i="0" baseline="0" noProof="0" smtClean="0"/>
              <a:t> </a:t>
            </a:r>
            <a:r>
              <a:rPr lang="da-DK" b="0" i="0" baseline="0" noProof="0" dirty="0" smtClean="0"/>
              <a:t>i feltet </a:t>
            </a:r>
            <a:r>
              <a:rPr lang="da-DK" b="1" i="0" baseline="0" noProof="0" dirty="0" smtClean="0"/>
              <a:t>Søg efter</a:t>
            </a:r>
            <a:r>
              <a:rPr lang="da-DK" b="0" i="0" baseline="0" noProof="0" dirty="0" smtClean="0"/>
              <a:t> i ruden </a:t>
            </a:r>
            <a:r>
              <a:rPr lang="da-DK" b="1" i="0" baseline="0" noProof="0" dirty="0" smtClean="0"/>
              <a:t>Clipart</a:t>
            </a:r>
            <a:r>
              <a:rPr lang="da-DK" b="0" i="0" baseline="0" noProof="0" dirty="0" smtClean="0"/>
              <a:t>, ryd</a:t>
            </a:r>
            <a:r>
              <a:rPr lang="da-DK" b="0" i="0" noProof="0" dirty="0" smtClean="0"/>
              <a:t> afkrydsningsfeltet </a:t>
            </a:r>
            <a:r>
              <a:rPr lang="da-DK" b="1" i="0" noProof="0" dirty="0" smtClean="0"/>
              <a:t>Medtag Office.com-indhold</a:t>
            </a:r>
            <a:r>
              <a:rPr lang="da-DK" b="0" i="0" noProof="0" dirty="0" smtClean="0"/>
              <a:t>, og klik derefter på </a:t>
            </a:r>
            <a:r>
              <a:rPr lang="da-DK" b="1" i="0" noProof="0" dirty="0" smtClean="0"/>
              <a:t>OK</a:t>
            </a:r>
            <a:r>
              <a:rPr lang="da-DK" b="0" i="0" noProof="0" dirty="0" smtClean="0"/>
              <a:t>. Vælg clipartfilen i ruden for at sætte det ind i diasset. Bemærk! Hvis du vælger en anden clipartfil, skal cliparten have formatet Windows Metafile (.wmf).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cliparten på diasset.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a:t>
            </a:r>
            <a:r>
              <a:rPr lang="da-DK" sz="1200" b="0" i="0" baseline="0" noProof="0" smtClean="0">
                <a:solidFill>
                  <a:schemeClr val="tx1"/>
                </a:solidFill>
                <a:latin typeface="Calibri"/>
                <a:ea typeface="+mn-ea"/>
                <a:cs typeface="+mn-cs"/>
              </a:rPr>
              <a:t>på </a:t>
            </a:r>
            <a:r>
              <a:rPr lang="da-DK" sz="1200" b="1" i="0" baseline="0" noProof="0" smtClean="0">
                <a:solidFill>
                  <a:schemeClr val="tx1"/>
                </a:solidFill>
                <a:latin typeface="Calibri"/>
                <a:ea typeface="+mn-ea"/>
                <a:cs typeface="+mn-cs"/>
              </a:rPr>
              <a:t>Ja</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dialogboksen </a:t>
            </a:r>
            <a:r>
              <a:rPr lang="da-DK" sz="1200" b="1" i="0" baseline="0" noProof="0" dirty="0" smtClean="0">
                <a:solidFill>
                  <a:schemeClr val="tx1"/>
                </a:solidFill>
                <a:latin typeface="Calibri"/>
                <a:ea typeface="+mn-ea"/>
                <a:cs typeface="+mn-cs"/>
              </a:rPr>
              <a:t>Microsoft </a:t>
            </a:r>
            <a:r>
              <a:rPr lang="da-DK" sz="1200" b="1" i="0" baseline="0" noProof="0" smtClean="0">
                <a:solidFill>
                  <a:schemeClr val="tx1"/>
                </a:solidFill>
                <a:latin typeface="Calibri"/>
                <a:ea typeface="+mn-ea"/>
                <a:cs typeface="+mn-cs"/>
              </a:rPr>
              <a:t>Office PowerPoint</a:t>
            </a:r>
            <a:r>
              <a:rPr lang="da-DK" sz="1200" b="0" i="0" baseline="0" noProof="0" smtClean="0">
                <a:solidFill>
                  <a:schemeClr val="tx1"/>
                </a:solidFill>
                <a:latin typeface="Calibri"/>
                <a:ea typeface="+mn-ea"/>
                <a:cs typeface="+mn-cs"/>
              </a:rPr>
              <a:t>. </a:t>
            </a:r>
            <a:endParaRPr lang="da-DK" sz="1200" b="0" i="0" baseline="0" noProof="0" dirty="0" smtClean="0">
              <a:solidFill>
                <a:schemeClr val="tx1"/>
              </a:solidFill>
              <a:latin typeface="Calibri"/>
              <a:ea typeface="+mn-ea"/>
              <a:cs typeface="+mn-cs"/>
            </a:endParaRP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det konverterede clipart på diasset. Klik på </a:t>
            </a:r>
            <a:r>
              <a:rPr lang="da-DK" sz="1200" b="1" i="0" baseline="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i gruppen </a:t>
            </a:r>
            <a:r>
              <a:rPr lang="da-DK" sz="1200" b="1" i="0" baseline="0" noProof="0" smtClean="0">
                <a:solidFill>
                  <a:schemeClr val="tx1"/>
                </a:solidFill>
                <a:latin typeface="Calibri"/>
                <a:ea typeface="+mn-ea"/>
                <a:cs typeface="+mn-cs"/>
              </a:rPr>
              <a:t>Redigering</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Valgrude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gruppen på øverste niveau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7.  Benyt følgende fremgangsmåde i 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objektet </a:t>
            </a:r>
            <a:r>
              <a:rPr lang="da-DK" sz="1200" b="1" i="0" baseline="0" noProof="0" dirty="0" smtClean="0">
                <a:solidFill>
                  <a:schemeClr val="tx1"/>
                </a:solidFill>
                <a:latin typeface="Calibri"/>
                <a:ea typeface="+mn-ea"/>
                <a:cs typeface="+mn-cs"/>
              </a:rPr>
              <a:t>Autofigur</a:t>
            </a:r>
            <a:r>
              <a:rPr lang="da-DK" sz="1200" b="0" i="0" baseline="0" noProof="0" dirty="0" smtClean="0">
                <a:solidFill>
                  <a:schemeClr val="tx1"/>
                </a:solidFill>
                <a:latin typeface="Calibri"/>
                <a:ea typeface="+mn-ea"/>
                <a:cs typeface="+mn-cs"/>
              </a:rPr>
              <a:t>, og tryk derefter på Slet.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Tryk på og hold Ctrl+Skift nede, markér alle de rektangulære figurer, og tryk på Slet.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og markér derefter alle kombinationstegninger. 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Gruppér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også gruppen af objekter (snefnuggene)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Figurfyld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(første række, første valgmulighed fra venstre)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Højreklik på gruppen af objekter på diasset, og klik derefter på </a:t>
            </a:r>
            <a:r>
              <a:rPr lang="da-DK" sz="1200" b="1" i="0" baseline="0" noProof="0" dirty="0" smtClean="0">
                <a:solidFill>
                  <a:schemeClr val="tx1"/>
                </a:solidFill>
                <a:latin typeface="Calibri"/>
                <a:ea typeface="+mn-ea"/>
                <a:cs typeface="+mn-cs"/>
              </a:rPr>
              <a:t>Klip</a:t>
            </a:r>
            <a:r>
              <a:rPr lang="da-DK" sz="1200" b="0" i="0" baseline="0" noProof="0" dirty="0" smtClean="0">
                <a:solidFill>
                  <a:schemeClr val="tx1"/>
                </a:solidFill>
                <a:latin typeface="Calibri"/>
                <a:ea typeface="+mn-ea"/>
                <a:cs typeface="+mn-cs"/>
              </a:rPr>
              <a:t>. Klik på pilen under </a:t>
            </a:r>
            <a:r>
              <a:rPr lang="da-DK" sz="1200" b="1" i="0" baseline="0" noProof="0" dirty="0" smtClean="0">
                <a:solidFill>
                  <a:schemeClr val="tx1"/>
                </a:solidFill>
                <a:latin typeface="Calibri"/>
                <a:ea typeface="+mn-ea"/>
                <a:cs typeface="+mn-cs"/>
              </a:rPr>
              <a:t>Sæt ind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Udklipsholder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Kontrollér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og vælg derefter </a:t>
            </a:r>
            <a:r>
              <a:rPr lang="da-DK" sz="1200" b="1" i="0" baseline="0" noProof="0" dirty="0" smtClean="0">
                <a:solidFill>
                  <a:schemeClr val="tx1"/>
                </a:solidFill>
                <a:latin typeface="Calibri"/>
                <a:ea typeface="+mn-ea"/>
                <a:cs typeface="+mn-cs"/>
              </a:rPr>
              <a:t>Billede (PNG)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Som</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det nye snefnug på diasset.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i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0,87”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b="1" i="0" noProof="0" dirty="0" smtClean="0">
                <a:latin typeface="Calibri"/>
                <a:cs typeface="+mn-cs"/>
              </a:rPr>
              <a:t>20</a:t>
            </a:r>
            <a:r>
              <a:rPr lang="da-DK" b="1" i="0" noProof="0" dirty="0" smtClean="0">
                <a:latin typeface="Arial"/>
                <a:cs typeface="Arial"/>
              </a:rPr>
              <a:t>° i </a:t>
            </a:r>
            <a:r>
              <a:rPr lang="da-DK" b="1" i="0" noProof="0" smtClean="0">
                <a:latin typeface="Arial"/>
                <a:cs typeface="Arial"/>
              </a:rPr>
              <a:t>feltet Rotation</a:t>
            </a:r>
            <a:r>
              <a:rPr lang="da-DK" sz="1200" b="0" i="0" baseline="0" noProof="0" smtClean="0">
                <a:solidFill>
                  <a:schemeClr val="tx1"/>
                </a:solidFill>
                <a:latin typeface="+mn-lt"/>
                <a:ea typeface="+mn-ea"/>
                <a:cs typeface="+mn-cs"/>
              </a:rPr>
              <a:t>.</a:t>
            </a:r>
            <a:endParaRPr lang="da-DK" b="1" i="0" noProof="0" dirty="0" smtClean="0">
              <a:latin typeface="Arial"/>
              <a:cs typeface="Arial"/>
            </a:endParaRPr>
          </a:p>
          <a:p>
            <a:pPr marL="228600" indent="-228600" algn="l" defTabSz="914400">
              <a:buFont typeface="Calibri"/>
              <a:buAutoNum type="arabicPeriod" startAt="12"/>
            </a:pPr>
            <a:r>
              <a:rPr lang="da-DK" sz="1200" b="0" i="0" baseline="0" noProof="0" dirty="0" smtClean="0">
                <a:solidFill>
                  <a:schemeClr val="tx1"/>
                </a:solidFill>
                <a:latin typeface="Calibri"/>
                <a:ea typeface="+mn-ea"/>
                <a:cs typeface="+mn-cs"/>
              </a:rPr>
              <a:t>Træk snefnugget til billedets øverste venstre hjørne.</a:t>
            </a:r>
          </a:p>
          <a:p>
            <a:pPr marL="228600" indent="-228600" algn="l" defTabSz="914400">
              <a:buFont typeface="Calibri"/>
              <a:buAutoNum type="arabicPeriod" startAt="12"/>
            </a:pPr>
            <a:endParaRPr lang="da-DK" noProof="0" dirty="0" smtClean="0"/>
          </a:p>
          <a:p>
            <a:pPr marL="228600" indent="-228600" algn="l" defTabSz="914400">
              <a:buFont typeface="Calibri"/>
              <a:buAutoNum type="arabicPeriod" startAt="12"/>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a:t>
            </a:r>
            <a:r>
              <a:rPr lang="da-DK" sz="1200" b="0" i="0" baseline="0" noProof="0" dirty="0" smtClean="0">
                <a:solidFill>
                  <a:schemeClr val="tx1"/>
                </a:solidFill>
                <a:latin typeface="Calibri"/>
                <a:ea typeface="+mn-ea"/>
                <a:cs typeface="+mn-cs"/>
              </a:rPr>
              <a:t>det andet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snefnugget på diasset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andet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0,42”</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0,36”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andet snefnug ud til den venstre kant af diasset.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det tredje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det andet </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snefnug</a:t>
            </a:r>
            <a:r>
              <a:rPr lang="da-DK" sz="1200" b="0" i="0" baseline="0" noProof="0" dirty="0" smtClean="0">
                <a:solidFill>
                  <a:schemeClr val="tx1"/>
                </a:solidFill>
                <a:latin typeface="Calibri"/>
                <a:ea typeface="+mn-ea"/>
                <a:cs typeface="+mn-cs"/>
              </a:rPr>
              <a:t>billede på diasset.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tredje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0,56”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0,48”</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tredje snefnug ud til venstre kant af diasset, så det er under og en smule til venstre for det andet snefnug.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tekstboksen til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smtClean="0">
                <a:solidFill>
                  <a:schemeClr val="tx1"/>
                </a:solidFill>
                <a:latin typeface="Calibri"/>
                <a:ea typeface="+mn-ea"/>
                <a:cs typeface="+mn-cs"/>
              </a:rPr>
              <a:t>Skrifttype</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18</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til højre for det første snefnug, så det er tæt på det øverste venstre hjørne i diasset.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0" marR="0" indent="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til at genskabe tilskrivningen af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tilskrivningen af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 vælg </a:t>
            </a:r>
            <a:r>
              <a:rPr lang="da-DK" sz="1200" b="1" i="0" baseline="0" noProof="0" dirty="0" smtClean="0">
                <a:solidFill>
                  <a:schemeClr val="tx1"/>
                </a:solidFill>
                <a:latin typeface="Calibri"/>
                <a:ea typeface="+mn-ea"/>
                <a:cs typeface="+mn-cs"/>
              </a:rPr>
              <a:t>14</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så den er under og til højre for tekstboksen med citatet.</a:t>
            </a:r>
          </a:p>
          <a:p>
            <a:pPr marL="228600" indent="-228600" algn="l" defTabSz="914400">
              <a:buNone/>
            </a:pPr>
            <a:endParaRPr lang="da-DK" noProof="0" dirty="0" smtClean="0"/>
          </a:p>
          <a:p>
            <a:pPr marL="228600" indent="-228600" algn="l" defTabSz="914400">
              <a:buNone/>
            </a:pPr>
            <a:endParaRPr lang="da-DK" noProof="0" dirty="0" smtClean="0"/>
          </a:p>
          <a:p>
            <a:pPr marL="0" indent="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andet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I forbindelse med denne procedure er det nyttigt at vise linealen og zoome ud af diasset for at kunne genskabe animationseffekterne.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50%</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Vælg også </a:t>
            </a:r>
            <a:r>
              <a:rPr lang="da-DK" sz="1200" b="1" i="0" baseline="0" noProof="0" dirty="0" smtClean="0">
                <a:solidFill>
                  <a:schemeClr val="tx1"/>
                </a:solidFill>
                <a:latin typeface="Calibri"/>
                <a:ea typeface="+mn-ea"/>
                <a:cs typeface="+mn-cs"/>
              </a:rPr>
              <a:t>Lineal</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Vis/skjul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0,00</a:t>
            </a:r>
            <a:r>
              <a:rPr lang="da-DK" sz="1200" b="0" i="1"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lodret tegnehjælpelinje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0,4”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0,8”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på 5,0” 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12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2</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Gentag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tredje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t>
            </a:r>
            <a:r>
              <a:rPr lang="da-DK" sz="1200" b="1" i="0" baseline="0" noProof="0" smtClean="0">
                <a:solidFill>
                  <a:schemeClr val="tx1"/>
                </a:solidFill>
                <a:latin typeface="Calibri"/>
                <a:ea typeface="+mn-ea"/>
                <a:cs typeface="+mn-cs"/>
              </a:rPr>
              <a:t>animation</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punkt til det sted, hvor de lodrette og vandrette tegnehjælpelinjer krydses i 0,0.</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0.25”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0,25”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 </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Mod uret</a:t>
            </a:r>
            <a:r>
              <a:rPr lang="da-DK" sz="1200" b="0" i="0" baseline="0" noProof="0" dirty="0" smtClean="0">
                <a:solidFill>
                  <a:schemeClr val="tx1"/>
                </a:solidFill>
                <a:latin typeface="Calibri"/>
                <a:ea typeface="+mn-ea"/>
                <a:cs typeface="+mn-cs"/>
              </a:rPr>
              <a:t>, der også er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 </a:t>
            </a:r>
            <a:r>
              <a:rPr lang="da-DK" sz="1200" b="1" i="0"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og tryk derefter på Enter.</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billedanimationseffekterne:</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store billede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Linjer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Venstre</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effekten med den venstre bevægelsessti til det store billede. Peg på endepunktet (rød pil) for den valgte bevægelsessti, indtil markøren bliver en 2-hovedet pil. Tryk på og hold Skift nede, og træk derefter endepunktet helt ud til diassets venstre kant. (Bemærk! Sørg for, at du kun udvider bevægelsesstien ved at trække i endepunktet og ikke trækker hele bevægelsesstien op, ned, til venstre eller til højre. Det kan være nødvendigt at zoome ind på diasset for at kunnet trække stien mere nøjagtigt.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100%</a:t>
            </a:r>
            <a:r>
              <a:rPr lang="da-DK" sz="1200" b="0" i="0" baseline="0" noProof="0" dirty="0" smtClean="0">
                <a:solidFill>
                  <a:schemeClr val="tx1"/>
                </a:solidFill>
                <a:latin typeface="Calibri"/>
                <a:ea typeface="+mn-ea"/>
                <a:cs typeface="+mn-cs"/>
              </a:rPr>
              <a:t> eller mere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første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Zoom </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 sekund</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grønne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ud punkt ud til diassets venstre kant,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3”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1”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2,75”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2,75”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2,25”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punkt på den vandrette tegnehjælpelinje på 0,0,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punkt på snefnugget.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5</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6"/>
            </a:pPr>
            <a:r>
              <a:rPr lang="da-DK" sz="1200" b="0" i="0" baseline="0" noProof="0" dirty="0" smtClean="0">
                <a:solidFill>
                  <a:schemeClr val="tx1"/>
                </a:solidFill>
                <a:latin typeface="Calibri"/>
                <a:ea typeface="+mn-ea"/>
                <a:cs typeface="+mn-cs"/>
              </a:rPr>
              <a:t>Højreklik på diassets baggrundsområde, og klik derefter på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Ryd </a:t>
            </a:r>
            <a:r>
              <a:rPr lang="da-DK" sz="1200" b="1" i="0" baseline="0" noProof="0" dirty="0" smtClean="0">
                <a:solidFill>
                  <a:schemeClr val="tx1"/>
                </a:solidFill>
                <a:latin typeface="Calibri"/>
                <a:ea typeface="+mn-ea"/>
                <a:cs typeface="+mn-cs"/>
              </a:rPr>
              <a:t>Vis tegnehjælpelinjer på skærmen</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Hjælpelinjeindstillinger </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OK</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startAt="6"/>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tekstboksen med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Markér citattekstboksen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Efter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bogstav</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Animér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tekst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 forsinkelse mellem bogstaver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21</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marR="0" indent="-22860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for at genskabe animationseffekterne for tekstboksen til tilskrivning af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tekstboksen til tilskrivning af citatet.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22,5”</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p:txBody>
      </p:sp>
      <p:sp>
        <p:nvSpPr>
          <p:cNvPr id="4" name="Slide Number Placeholder 3"/>
          <p:cNvSpPr>
            <a:spLocks noGrp="1"/>
          </p:cNvSpPr>
          <p:nvPr>
            <p:ph type="sldNum" sz="quarter" idx="10"/>
          </p:nvPr>
        </p:nvSpPr>
        <p:spPr/>
        <p:txBody>
          <a:bodyPr/>
          <a:lstStyle/>
          <a:p>
            <a:pPr algn="r" defTabSz="914400">
              <a:buNone/>
            </a:pPr>
            <a:fld id="{41AB9C18-8CAA-4223-81FA-B24ABEAFDA68}" type="slidenum">
              <a:rPr lang="en-US" sz="1200" b="0" i="0">
                <a:latin typeface="Calibri"/>
                <a:ea typeface="+mn-ea"/>
                <a:cs typeface="+mn-cs"/>
              </a:rPr>
              <a:pPr algn="r" defTabSz="914400">
                <a:buNone/>
              </a:pPr>
              <a:t>8</a:t>
            </a:fld>
            <a:endParaRPr lang="en-US" sz="1200" b="0" i="0">
              <a:latin typeface="Calibri"/>
              <a:ea typeface="+mn-ea"/>
              <a:cs typeface="+mn-cs"/>
            </a:endParaRPr>
          </a:p>
        </p:txBody>
      </p:sp>
    </p:spTree>
    <p:extLst>
      <p:ext uri="{BB962C8B-B14F-4D97-AF65-F5344CB8AC3E}">
        <p14:creationId xmlns:p14="http://schemas.microsoft.com/office/powerpoint/2010/main" val="357471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algn="l" defTabSz="914400">
              <a:buNone/>
            </a:pPr>
            <a:r>
              <a:rPr lang="da-DK" sz="1400" b="1" i="0" noProof="0" dirty="0" smtClean="0">
                <a:solidFill>
                  <a:schemeClr val="tx1"/>
                </a:solidFill>
                <a:latin typeface="Calibri"/>
                <a:ea typeface="+mn-ea"/>
                <a:cs typeface="+mn-cs"/>
              </a:rPr>
              <a:t>animeret sne</a:t>
            </a:r>
          </a:p>
          <a:p>
            <a:pPr marL="0" algn="l" defTabSz="914400">
              <a:buNone/>
            </a:pPr>
            <a:r>
              <a:rPr lang="da-DK" sz="1400" b="0" i="0" baseline="0" noProof="0" dirty="0" smtClean="0">
                <a:solidFill>
                  <a:schemeClr val="tx1"/>
                </a:solidFill>
                <a:latin typeface="Calibri"/>
                <a:ea typeface="+mn-ea"/>
                <a:cs typeface="+mn-cs"/>
              </a:rPr>
              <a:t>(svær)</a:t>
            </a:r>
          </a:p>
          <a:p>
            <a:pPr marL="0" algn="l" defTabSz="914400">
              <a:buNone/>
            </a:pPr>
            <a:endParaRPr lang="da-DK" noProof="0" dirty="0" smtClean="0"/>
          </a:p>
          <a:p>
            <a:pPr marL="0" algn="l" defTabSz="914400">
              <a:buNone/>
            </a:pPr>
            <a:endParaRPr lang="da-DK" noProof="0" dirty="0" smtClean="0"/>
          </a:p>
          <a:p>
            <a:pPr marL="0" indent="0" algn="l" defTabSz="914400">
              <a:buNone/>
            </a:pPr>
            <a:r>
              <a:rPr lang="da-DK" sz="1200" b="1" i="0" noProof="0" dirty="0" smtClean="0">
                <a:solidFill>
                  <a:schemeClr val="tx1"/>
                </a:solidFill>
                <a:latin typeface="Calibri"/>
                <a:ea typeface="+mn-ea"/>
                <a:cs typeface="+mn-cs"/>
              </a:rPr>
              <a:t>Tip</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Du får det bedste resultat med denne effekt, hvis du bruger et stort højopløseligt billede. Billedet i eksemplet herover er 2000 pixel i bredden og 750 pixel i højden. Det vil være en fordel at bruge tegneområder til at genskabe animationseffekterne. </a:t>
            </a:r>
          </a:p>
          <a:p>
            <a:pPr marL="228600" indent="-228600" algn="l" defTabSz="914400">
              <a:buNone/>
            </a:pPr>
            <a:endParaRPr lang="da-DK" noProof="0" dirty="0" smtClean="0"/>
          </a:p>
          <a:p>
            <a:pPr marL="228600" indent="-22860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til at vise og indstille tegneområder:</a:t>
            </a:r>
          </a:p>
          <a:p>
            <a:pPr marL="228600" indent="-228600" algn="l" defTabSz="914400">
              <a:buFont typeface="Calibri"/>
              <a:buAutoNum type="arabicPeriod"/>
            </a:pPr>
            <a:r>
              <a:rPr lang="da-DK" sz="1200" b="0" i="0" noProof="0" dirty="0" smtClean="0">
                <a:solidFill>
                  <a:schemeClr val="tx1"/>
                </a:solidFill>
                <a:latin typeface="Calibri"/>
                <a:ea typeface="+mn-ea"/>
                <a:cs typeface="+mn-cs"/>
              </a:rPr>
              <a:t>Højreklik på diasbaggrunden</a:t>
            </a:r>
            <a:r>
              <a:rPr lang="da-DK" sz="1200" b="0" i="0" baseline="0" noProof="0" dirty="0" smtClean="0">
                <a:solidFill>
                  <a:schemeClr val="tx1"/>
                </a:solidFill>
                <a:latin typeface="Calibri"/>
                <a:ea typeface="+mn-ea"/>
                <a:cs typeface="+mn-cs"/>
              </a:rPr>
              <a:t>, og </a:t>
            </a:r>
            <a:r>
              <a:rPr lang="da-DK" sz="1200" b="0" i="0" noProof="0" dirty="0" smtClean="0">
                <a:solidFill>
                  <a:schemeClr val="tx1"/>
                </a:solidFill>
                <a:latin typeface="Calibri"/>
                <a:ea typeface="+mn-ea"/>
                <a:cs typeface="+mn-cs"/>
              </a:rPr>
              <a:t> vælg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a:t>
            </a:r>
            <a:r>
              <a:rPr lang="da-DK" sz="1200" b="1"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Vis</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tegnehjælpelinjer</a:t>
            </a:r>
            <a:r>
              <a:rPr lang="da-DK" sz="1200" b="0" i="0" noProof="0" dirty="0" smtClean="0">
                <a:solidFill>
                  <a:schemeClr val="tx1"/>
                </a:solidFill>
                <a:latin typeface="Calibri"/>
                <a:ea typeface="+mn-ea"/>
                <a:cs typeface="+mn-cs"/>
              </a:rPr>
              <a:t> </a:t>
            </a:r>
            <a:r>
              <a:rPr lang="da-DK" sz="1200" b="1" i="0" noProof="0" dirty="0" smtClean="0">
                <a:solidFill>
                  <a:schemeClr val="tx1"/>
                </a:solidFill>
                <a:latin typeface="Calibri"/>
                <a:ea typeface="+mn-ea"/>
                <a:cs typeface="+mn-cs"/>
              </a:rPr>
              <a:t>på skærmen</a:t>
            </a:r>
            <a:r>
              <a:rPr lang="da-DK" sz="1200" b="0" i="0" noProof="0" dirty="0" smtClean="0">
                <a:solidFill>
                  <a:schemeClr val="tx1"/>
                </a:solidFill>
                <a:latin typeface="Calibri"/>
                <a:ea typeface="+mn-ea"/>
                <a:cs typeface="+mn-cs"/>
              </a:rPr>
              <a:t> i dialogboksen </a:t>
            </a:r>
            <a:r>
              <a:rPr lang="da-DK" sz="1200" b="1" i="0" noProof="0" dirty="0" smtClean="0">
                <a:solidFill>
                  <a:schemeClr val="tx1"/>
                </a:solidFill>
                <a:latin typeface="Calibri"/>
                <a:ea typeface="+mn-ea"/>
                <a:cs typeface="+mn-cs"/>
              </a:rPr>
              <a:t>Gitter og hjælpelinjer</a:t>
            </a:r>
            <a:r>
              <a:rPr lang="da-DK" sz="1200" b="0" i="0" noProof="0" dirty="0" smtClean="0">
                <a:solidFill>
                  <a:schemeClr val="tx1"/>
                </a:solidFill>
                <a:latin typeface="Calibri"/>
                <a:ea typeface="+mn-ea"/>
                <a:cs typeface="+mn-cs"/>
              </a:rPr>
              <a:t> under indstillinger </a:t>
            </a:r>
            <a:r>
              <a:rPr lang="da-DK" sz="1200" b="0" i="0" noProof="0" smtClean="0">
                <a:solidFill>
                  <a:schemeClr val="tx1"/>
                </a:solidFill>
                <a:latin typeface="Calibri"/>
                <a:ea typeface="+mn-ea"/>
                <a:cs typeface="+mn-cs"/>
              </a:rPr>
              <a:t>for </a:t>
            </a:r>
            <a:r>
              <a:rPr lang="da-DK" sz="1200" b="1" i="0" noProof="0" smtClean="0">
                <a:solidFill>
                  <a:schemeClr val="tx1"/>
                </a:solidFill>
                <a:latin typeface="Calibri"/>
                <a:ea typeface="+mn-ea"/>
                <a:cs typeface="+mn-cs"/>
              </a:rPr>
              <a:t>hjælpelinjer</a:t>
            </a:r>
            <a:r>
              <a:rPr lang="da-DK" sz="1200" b="0" i="0" noProof="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og klik </a:t>
            </a:r>
            <a:r>
              <a:rPr lang="da-DK" sz="1200" b="0" i="0" noProof="0" smtClean="0">
                <a:solidFill>
                  <a:schemeClr val="tx1"/>
                </a:solidFill>
                <a:latin typeface="Calibri"/>
                <a:ea typeface="+mn-ea"/>
                <a:cs typeface="+mn-cs"/>
              </a:rPr>
              <a:t>derefter på </a:t>
            </a:r>
            <a:r>
              <a:rPr lang="da-DK" sz="1200" b="1" i="0" noProof="0" smtClean="0">
                <a:solidFill>
                  <a:schemeClr val="tx1"/>
                </a:solidFill>
                <a:latin typeface="Calibri"/>
                <a:ea typeface="+mn-ea"/>
                <a:cs typeface="+mn-cs"/>
              </a:rPr>
              <a:t>OK</a:t>
            </a:r>
            <a:r>
              <a:rPr lang="da-DK" sz="1200" b="0" i="0" noProof="0" dirty="0" smtClean="0">
                <a:solidFill>
                  <a:schemeClr val="tx1"/>
                </a:solidFill>
                <a:latin typeface="Calibri"/>
                <a:ea typeface="+mn-ea"/>
                <a:cs typeface="+mn-cs"/>
              </a:rPr>
              <a: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Bemærk! Der vises en vandret og en lodret hjælpelinje på </a:t>
            </a:r>
            <a:r>
              <a:rPr lang="da-DK" sz="1200" b="0" i="0" baseline="0" noProof="0" dirty="0" smtClean="0">
                <a:solidFill>
                  <a:schemeClr val="tx1"/>
                </a:solidFill>
                <a:latin typeface="Calibri"/>
                <a:ea typeface="+mn-ea"/>
                <a:cs typeface="+mn-cs"/>
              </a:rPr>
              <a:t> diasset </a:t>
            </a:r>
            <a:r>
              <a:rPr lang="da-DK" sz="1200" b="0" i="0" noProof="0" dirty="0" smtClean="0">
                <a:solidFill>
                  <a:schemeClr val="tx1"/>
                </a:solidFill>
                <a:latin typeface="Calibri"/>
                <a:ea typeface="+mn-ea"/>
                <a:cs typeface="+mn-cs"/>
              </a:rPr>
              <a:t>ved 0,00, som er standard</a:t>
            </a:r>
            <a:r>
              <a:rPr lang="da-DK" sz="1200" b="0" i="0" baseline="0" noProof="0" dirty="0" smtClean="0">
                <a:solidFill>
                  <a:schemeClr val="tx1"/>
                </a:solidFill>
                <a:latin typeface="Calibri"/>
                <a:ea typeface="+mn-ea"/>
                <a:cs typeface="+mn-cs"/>
              </a:rPr>
              <a:t>positionen</a:t>
            </a:r>
            <a:r>
              <a:rPr lang="da-DK" sz="1200" b="0" i="0" noProof="0" dirty="0" smtClean="0">
                <a:solidFill>
                  <a:schemeClr val="tx1"/>
                </a:solidFill>
                <a:latin typeface="Calibri"/>
                <a:ea typeface="+mn-ea"/>
                <a:cs typeface="+mn-cs"/>
              </a:rPr>
              <a:t>. Når</a:t>
            </a:r>
            <a:r>
              <a:rPr lang="da-DK" sz="1200" b="0" i="0" baseline="0" noProof="0" dirty="0" smtClean="0">
                <a:solidFill>
                  <a:schemeClr val="tx1"/>
                </a:solidFill>
                <a:latin typeface="Calibri"/>
                <a:ea typeface="+mn-ea"/>
                <a:cs typeface="+mn-cs"/>
              </a:rPr>
              <a:t> du trækker i hjælpelinjerne, viser markøren den nye position.</a:t>
            </a:r>
            <a:r>
              <a:rPr lang="da-DK" sz="1200" b="0" i="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noProof="0" dirty="0" smtClean="0">
                <a:solidFill>
                  <a:schemeClr val="tx1"/>
                </a:solidFill>
                <a:latin typeface="Calibri"/>
                <a:ea typeface="+mn-ea"/>
                <a:cs typeface="+mn-cs"/>
              </a:rPr>
              <a:t>Tryk på og hold Ctrl nede, vælg den lodrette</a:t>
            </a:r>
            <a:r>
              <a:rPr lang="da-DK" sz="1200" b="0" i="0" baseline="0" noProof="0" dirty="0" smtClean="0">
                <a:solidFill>
                  <a:schemeClr val="tx1"/>
                </a:solidFill>
                <a:latin typeface="Calibri"/>
                <a:ea typeface="+mn-ea"/>
                <a:cs typeface="+mn-cs"/>
              </a:rPr>
              <a:t> hjælpelinje, og træk </a:t>
            </a:r>
            <a:r>
              <a:rPr lang="da-DK" sz="1200" b="0" i="0" noProof="0" dirty="0" smtClean="0">
                <a:solidFill>
                  <a:schemeClr val="tx1"/>
                </a:solidFill>
                <a:latin typeface="Calibri"/>
                <a:ea typeface="+mn-ea"/>
                <a:cs typeface="+mn-cs"/>
              </a:rPr>
              <a:t>den derefter til positionen</a:t>
            </a:r>
            <a:r>
              <a:rPr lang="da-DK" sz="1200" b="0" i="0" baseline="0" noProof="0" dirty="0" smtClean="0">
                <a:solidFill>
                  <a:schemeClr val="tx1"/>
                </a:solidFill>
                <a:latin typeface="Calibri"/>
                <a:ea typeface="+mn-ea"/>
                <a:cs typeface="+mn-cs"/>
              </a:rPr>
              <a:t> 5</a:t>
            </a:r>
            <a:r>
              <a:rPr lang="da-DK" sz="1200" b="0" i="0" noProof="0" dirty="0" smtClean="0">
                <a:solidFill>
                  <a:schemeClr val="tx1"/>
                </a:solidFill>
                <a:latin typeface="Calibri"/>
                <a:ea typeface="+mn-ea"/>
                <a:cs typeface="+mn-cs"/>
              </a:rPr>
              <a:t>,00.</a:t>
            </a:r>
          </a:p>
          <a:p>
            <a:pPr marL="0" algn="l" defTabSz="914400">
              <a:buNone/>
            </a:pPr>
            <a:endParaRPr lang="da-DK" noProof="0" dirty="0" smtClean="0"/>
          </a:p>
          <a:p>
            <a:pPr marL="0" algn="l" defTabSz="914400">
              <a:buNone/>
            </a:pPr>
            <a:endParaRPr lang="da-DK" noProof="0" dirty="0" smtClean="0"/>
          </a:p>
          <a:p>
            <a:pPr marL="0" algn="l" defTabSz="914400">
              <a:buNone/>
            </a:pPr>
            <a:r>
              <a:rPr lang="da-DK" sz="1200" b="0" i="0" baseline="0" noProof="0" dirty="0" smtClean="0">
                <a:solidFill>
                  <a:schemeClr val="tx1"/>
                </a:solidFill>
                <a:latin typeface="Calibri"/>
                <a:ea typeface="+mn-ea"/>
                <a:cs typeface="+mn-cs"/>
              </a:rPr>
              <a:t>Benyt følgende fremgangsmåde for at genskabe billedeffekter på dette dias:</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Layout</a:t>
            </a:r>
            <a:r>
              <a:rPr lang="da-DK" sz="1200" b="0" i="0" noProof="0" dirty="0" smtClean="0">
                <a:solidFill>
                  <a:schemeClr val="tx1"/>
                </a:solidFill>
                <a:latin typeface="Calibri"/>
                <a:ea typeface="+mn-ea"/>
                <a:cs typeface="+mn-cs"/>
              </a:rPr>
              <a:t>, og klik derefter på </a:t>
            </a:r>
            <a:r>
              <a:rPr lang="da-DK" sz="1200" b="1" i="0" noProof="0" dirty="0" smtClean="0">
                <a:solidFill>
                  <a:schemeClr val="tx1"/>
                </a:solidFill>
                <a:latin typeface="Calibri"/>
                <a:ea typeface="+mn-ea"/>
                <a:cs typeface="+mn-cs"/>
              </a:rPr>
              <a:t>Tom</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Dias</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Startside</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sz="1200" b="1" i="0" noProof="0" dirty="0" smtClean="0">
                <a:solidFill>
                  <a:schemeClr val="tx1"/>
                </a:solidFill>
                <a:latin typeface="Calibri"/>
                <a:ea typeface="+mn-ea"/>
                <a:cs typeface="+mn-cs"/>
              </a:rPr>
              <a:t>Billede</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latin typeface="Calibri"/>
                <a:ea typeface="+mn-ea"/>
                <a:cs typeface="+mn-cs"/>
              </a:rPr>
              <a:t>Billeder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latin typeface="Calibri"/>
                <a:ea typeface="+mn-ea"/>
                <a:cs typeface="+mn-cs"/>
              </a:rPr>
              <a:t>Indsæt</a:t>
            </a:r>
            <a:r>
              <a:rPr lang="da-DK" sz="1200" b="0" i="0" noProof="0" dirty="0" smtClean="0">
                <a:solidFill>
                  <a:schemeClr val="tx1"/>
                </a:solidFill>
                <a:latin typeface="Calibri"/>
                <a:ea typeface="+mn-ea"/>
                <a:cs typeface="+mn-cs"/>
              </a:rPr>
              <a:t>. Vælg et billede i dialogboksen </a:t>
            </a:r>
            <a:r>
              <a:rPr lang="da-DK" sz="1200" b="1" i="0" noProof="0" dirty="0" smtClean="0">
                <a:solidFill>
                  <a:schemeClr val="tx1"/>
                </a:solidFill>
                <a:latin typeface="Calibri"/>
                <a:ea typeface="+mn-ea"/>
                <a:cs typeface="+mn-cs"/>
              </a:rPr>
              <a:t>Indsæt</a:t>
            </a:r>
            <a:r>
              <a:rPr lang="da-DK" sz="1200" b="1" i="0" baseline="0" noProof="0" dirty="0" smtClean="0">
                <a:solidFill>
                  <a:schemeClr val="tx1"/>
                </a:solidFill>
                <a:latin typeface="Calibri"/>
                <a:ea typeface="+mn-ea"/>
                <a:cs typeface="+mn-cs"/>
              </a:rPr>
              <a:t> billede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noProof="0" dirty="0" smtClean="0">
                <a:solidFill>
                  <a:schemeClr val="tx1"/>
                </a:solidFill>
                <a:latin typeface="Calibri"/>
                <a:ea typeface="+mn-ea"/>
                <a:cs typeface="+mn-cs"/>
              </a:rPr>
              <a:t>Vælg billedet </a:t>
            </a:r>
            <a:r>
              <a:rPr lang="da-DK" sz="1200" b="0" i="0" baseline="0" noProof="0" dirty="0" smtClean="0">
                <a:solidFill>
                  <a:schemeClr val="tx1"/>
                </a:solidFill>
                <a:latin typeface="Calibri"/>
                <a:ea typeface="+mn-ea"/>
                <a:cs typeface="+mn-cs"/>
              </a:rPr>
              <a:t>på diasset</a:t>
            </a:r>
            <a:r>
              <a:rPr lang="da-DK" sz="1200" b="0" i="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Klik på dialogboksstarten </a:t>
            </a:r>
            <a:r>
              <a:rPr lang="da-DK" sz="1200" b="1" i="0" noProof="0" dirty="0" smtClean="0">
                <a:solidFill>
                  <a:schemeClr val="tx1"/>
                </a:solidFill>
                <a:latin typeface="Calibri"/>
                <a:ea typeface="+mn-ea"/>
                <a:cs typeface="+mn-cs"/>
              </a:rPr>
              <a:t>Størrelse og placering</a:t>
            </a:r>
            <a:r>
              <a:rPr lang="da-DK" sz="1200" b="0" i="0" noProof="0" dirty="0" smtClean="0">
                <a:solidFill>
                  <a:schemeClr val="tx1"/>
                </a:solidFill>
                <a:latin typeface="Calibri"/>
                <a:ea typeface="+mn-ea"/>
                <a:cs typeface="+mn-cs"/>
              </a:rPr>
              <a:t>  i nederste højre hjørne af gruppen </a:t>
            </a:r>
            <a:r>
              <a:rPr lang="da-DK" b="1" i="0" baseline="0" noProof="0" smtClean="0"/>
              <a:t>Størrelse</a:t>
            </a:r>
            <a:r>
              <a:rPr lang="da-DK" b="0" i="0" baseline="0" noProof="0" smtClean="0"/>
              <a:t> </a:t>
            </a:r>
            <a:r>
              <a:rPr lang="da-DK" b="0" i="0" noProof="0" smtClean="0"/>
              <a:t>under </a:t>
            </a:r>
            <a:r>
              <a:rPr lang="da-DK" b="1" i="0" noProof="0" dirty="0" smtClean="0"/>
              <a:t>Billedværktøjer</a:t>
            </a:r>
            <a:r>
              <a:rPr lang="da-DK" b="0" i="0" noProof="0" dirty="0" smtClean="0"/>
              <a:t> under fanen </a:t>
            </a:r>
            <a:r>
              <a:rPr lang="da-DK" b="1" i="0" noProof="0" dirty="0" smtClean="0"/>
              <a:t>Format</a:t>
            </a:r>
            <a:r>
              <a:rPr lang="da-DK" b="0" i="0" noProof="0" dirty="0" smtClean="0"/>
              <a:t>. </a:t>
            </a:r>
            <a:r>
              <a:rPr lang="da-DK" b="0" i="0" baseline="0" noProof="0" dirty="0" smtClean="0"/>
              <a:t>Tilpas størrelsen, eller beskær billedet efter behov i dialogboksen </a:t>
            </a:r>
            <a:r>
              <a:rPr lang="da-DK" b="1" i="0" baseline="0" noProof="0" dirty="0" smtClean="0"/>
              <a:t>Formatér billede</a:t>
            </a:r>
            <a:r>
              <a:rPr lang="da-DK" b="0" i="0" noProof="0" smtClean="0"/>
              <a:t>, </a:t>
            </a:r>
            <a:r>
              <a:rPr lang="da-DK" b="0" i="0" baseline="0" noProof="0" smtClean="0"/>
              <a:t>så </a:t>
            </a:r>
            <a:r>
              <a:rPr lang="da-DK" b="0" i="0" noProof="0" dirty="0" smtClean="0"/>
              <a:t>højden er indstillet </a:t>
            </a:r>
            <a:r>
              <a:rPr lang="da-DK" b="0" i="0" noProof="0" smtClean="0"/>
              <a:t>til </a:t>
            </a:r>
            <a:r>
              <a:rPr lang="da-DK" b="1" i="0" noProof="0" smtClean="0"/>
              <a:t>7,5”</a:t>
            </a:r>
            <a:r>
              <a:rPr lang="da-DK" b="0" i="0" noProof="0" smtClean="0"/>
              <a:t> </a:t>
            </a:r>
            <a:r>
              <a:rPr lang="da-DK" b="0" i="0" noProof="0" dirty="0" smtClean="0"/>
              <a:t>og bredden er indstillet </a:t>
            </a:r>
            <a:r>
              <a:rPr lang="da-DK" b="0" i="0" noProof="0" smtClean="0"/>
              <a:t>til </a:t>
            </a:r>
            <a:r>
              <a:rPr lang="da-DK" b="1" i="0" noProof="0" smtClean="0"/>
              <a:t>20”</a:t>
            </a:r>
            <a:r>
              <a:rPr lang="da-DK" b="0" i="0" noProof="0" smtClean="0"/>
              <a:t>. </a:t>
            </a:r>
            <a:endParaRPr lang="da-DK" b="0" i="0" noProof="0" dirty="0" smtClean="0"/>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beskære billedet ved at klikke på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i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a:t>
            </a:r>
            <a:r>
              <a:rPr lang="da-DK" sz="1200" b="1" i="0" noProof="0" dirty="0" smtClean="0">
                <a:solidFill>
                  <a:schemeClr val="tx1"/>
                </a:solidFill>
                <a:effectLst/>
                <a:latin typeface="Calibri"/>
                <a:ea typeface="+mn-ea"/>
                <a:cs typeface="+mn-cs"/>
              </a:rPr>
              <a:t>Venstre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Top</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Beskær</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Beskæringsposition</a:t>
            </a:r>
            <a:r>
              <a:rPr lang="da-DK" sz="1200" b="0" i="0" noProof="0" dirty="0" smtClean="0">
                <a:solidFill>
                  <a:schemeClr val="tx1"/>
                </a:solidFill>
                <a:effectLst/>
                <a:latin typeface="Calibri"/>
                <a:ea typeface="+mn-ea"/>
                <a:cs typeface="+mn-cs"/>
              </a:rPr>
              <a:t>.</a:t>
            </a:r>
            <a:r>
              <a:rPr lang="da-DK" sz="1200" b="0" i="0" noProof="0" dirty="0" smtClean="0">
                <a:solidFill>
                  <a:schemeClr val="tx1"/>
                </a:solidFill>
                <a:latin typeface="Calibri"/>
                <a:ea typeface="+mn-ea"/>
                <a:cs typeface="+mn-cs"/>
              </a:rPr>
              <a:t> </a:t>
            </a:r>
          </a:p>
          <a:p>
            <a:pPr marL="630936" lvl="1" indent="-173736" algn="l" defTabSz="914400">
              <a:buClr>
                <a:schemeClr val="tx1"/>
              </a:buClr>
              <a:buFont typeface="Arial"/>
              <a:buChar char="•"/>
            </a:pPr>
            <a:r>
              <a:rPr lang="da-DK" sz="1200" b="0" i="0" noProof="0" dirty="0" smtClean="0">
                <a:solidFill>
                  <a:schemeClr val="tx1"/>
                </a:solidFill>
                <a:effectLst/>
                <a:latin typeface="Calibri"/>
                <a:ea typeface="+mn-ea"/>
                <a:cs typeface="+mn-cs"/>
              </a:rPr>
              <a:t>Du kan tilpasse størrelsen af billedet ved at klikke på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 i den venstre rude og angive værdier i felterne </a:t>
            </a:r>
            <a:r>
              <a:rPr lang="da-DK" sz="1200" b="1" i="0" noProof="0" dirty="0" smtClean="0">
                <a:solidFill>
                  <a:schemeClr val="tx1"/>
                </a:solidFill>
                <a:effectLst/>
                <a:latin typeface="Calibri"/>
                <a:ea typeface="+mn-ea"/>
                <a:cs typeface="+mn-cs"/>
              </a:rPr>
              <a:t>Højde</a:t>
            </a:r>
            <a:r>
              <a:rPr lang="da-DK" sz="1200" b="0" i="0" noProof="0" dirty="0" smtClean="0">
                <a:solidFill>
                  <a:schemeClr val="tx1"/>
                </a:solidFill>
                <a:effectLst/>
                <a:latin typeface="Calibri"/>
                <a:ea typeface="+mn-ea"/>
                <a:cs typeface="+mn-cs"/>
              </a:rPr>
              <a:t> og </a:t>
            </a:r>
            <a:r>
              <a:rPr lang="da-DK" sz="1200" b="1" i="0" noProof="0" dirty="0" smtClean="0">
                <a:solidFill>
                  <a:schemeClr val="tx1"/>
                </a:solidFill>
                <a:effectLst/>
                <a:latin typeface="Calibri"/>
                <a:ea typeface="+mn-ea"/>
                <a:cs typeface="+mn-cs"/>
              </a:rPr>
              <a:t>Bredde</a:t>
            </a:r>
            <a:r>
              <a:rPr lang="da-DK" sz="1200" b="0" i="0" noProof="0" dirty="0" smtClean="0">
                <a:solidFill>
                  <a:schemeClr val="tx1"/>
                </a:solidFill>
                <a:effectLst/>
                <a:latin typeface="Calibri"/>
                <a:ea typeface="+mn-ea"/>
                <a:cs typeface="+mn-cs"/>
              </a:rPr>
              <a:t> under </a:t>
            </a:r>
            <a:r>
              <a:rPr lang="da-DK" sz="1200" b="1" i="0" noProof="0" dirty="0" smtClean="0">
                <a:solidFill>
                  <a:schemeClr val="tx1"/>
                </a:solidFill>
                <a:effectLst/>
                <a:latin typeface="Calibri"/>
                <a:ea typeface="+mn-ea"/>
                <a:cs typeface="+mn-cs"/>
              </a:rPr>
              <a:t>Størrelse og rotation</a:t>
            </a:r>
            <a:r>
              <a:rPr lang="da-DK" sz="1200" b="0" i="0" noProof="0" dirty="0" smtClean="0">
                <a:solidFill>
                  <a:schemeClr val="tx1"/>
                </a:solidFill>
                <a:effectLst/>
                <a:latin typeface="Calibri"/>
                <a:ea typeface="+mn-ea"/>
                <a:cs typeface="+mn-cs"/>
              </a:rPr>
              <a:t> i ruden </a:t>
            </a:r>
            <a:r>
              <a:rPr lang="da-DK" sz="1200" b="1" i="0" noProof="0" dirty="0" smtClean="0">
                <a:solidFill>
                  <a:schemeClr val="tx1"/>
                </a:solidFill>
                <a:effectLst/>
                <a:latin typeface="Calibri"/>
                <a:ea typeface="+mn-ea"/>
                <a:cs typeface="+mn-cs"/>
              </a:rPr>
              <a:t>Størrelse</a:t>
            </a:r>
            <a:r>
              <a:rPr lang="da-DK"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peg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og benyt følgende fremgangsmåde: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 til dias</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Venstrejuster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Juster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midt på vandret</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effekten med det første snefnug på dette dias:</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på </a:t>
            </a:r>
            <a:r>
              <a:rPr lang="da-DK" sz="1200" b="1" i="0" baseline="0" noProof="0" dirty="0" smtClean="0">
                <a:solidFill>
                  <a:schemeClr val="tx1"/>
                </a:solidFill>
                <a:latin typeface="Calibri"/>
                <a:ea typeface="+mn-ea"/>
                <a:cs typeface="+mn-cs"/>
              </a:rPr>
              <a:t>Clipart</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Billeder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noProof="0" smtClean="0">
                <a:solidFill>
                  <a:schemeClr val="tx1"/>
                </a:solidFill>
                <a:latin typeface="Calibri"/>
                <a:ea typeface="+mn-ea"/>
                <a:cs typeface="+mn-cs"/>
              </a:rPr>
              <a:t>skriv </a:t>
            </a:r>
            <a:r>
              <a:rPr lang="da-DK" b="1" i="0" baseline="0" noProof="0" smtClean="0"/>
              <a:t>j0299587.wmf</a:t>
            </a:r>
            <a:r>
              <a:rPr lang="da-DK" b="0" i="0" baseline="0" noProof="0" smtClean="0"/>
              <a:t> </a:t>
            </a:r>
            <a:r>
              <a:rPr lang="da-DK" b="0" i="0" baseline="0" noProof="0" dirty="0" smtClean="0"/>
              <a:t>i feltet </a:t>
            </a:r>
            <a:r>
              <a:rPr lang="da-DK" b="1" i="0" baseline="0" noProof="0" dirty="0" smtClean="0"/>
              <a:t>Søg efter</a:t>
            </a:r>
            <a:r>
              <a:rPr lang="da-DK" b="0" i="0" baseline="0" noProof="0" dirty="0" smtClean="0"/>
              <a:t> i ruden </a:t>
            </a:r>
            <a:r>
              <a:rPr lang="da-DK" b="1" i="0" baseline="0" noProof="0" dirty="0" smtClean="0"/>
              <a:t>Clipart</a:t>
            </a:r>
            <a:r>
              <a:rPr lang="da-DK" b="0" i="0" baseline="0" noProof="0" dirty="0" smtClean="0"/>
              <a:t>, ryd</a:t>
            </a:r>
            <a:r>
              <a:rPr lang="da-DK" b="0" i="0" noProof="0" dirty="0" smtClean="0"/>
              <a:t> afkrydsningsfeltet </a:t>
            </a:r>
            <a:r>
              <a:rPr lang="da-DK" b="1" i="0" noProof="0" dirty="0" smtClean="0"/>
              <a:t>Medtag Office.com-indhold</a:t>
            </a:r>
            <a:r>
              <a:rPr lang="da-DK" b="0" i="0" noProof="0" dirty="0" smtClean="0"/>
              <a:t>, og klik derefter på </a:t>
            </a:r>
            <a:r>
              <a:rPr lang="da-DK" b="1" i="0" noProof="0" dirty="0" smtClean="0"/>
              <a:t>OK</a:t>
            </a:r>
            <a:r>
              <a:rPr lang="da-DK" b="0" i="0" noProof="0" dirty="0" smtClean="0"/>
              <a:t>. Vælg clipartfilen i ruden for at sætte det ind i diasset. Bemærk! Hvis du vælger en anden clipartfil, skal cliparten have formatet Windows Metafile (.wmf).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cliparten på diasset.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Klik </a:t>
            </a:r>
            <a:r>
              <a:rPr lang="da-DK" sz="1200" b="0" i="0" baseline="0" noProof="0" smtClean="0">
                <a:solidFill>
                  <a:schemeClr val="tx1"/>
                </a:solidFill>
                <a:latin typeface="Calibri"/>
                <a:ea typeface="+mn-ea"/>
                <a:cs typeface="+mn-cs"/>
              </a:rPr>
              <a:t>på </a:t>
            </a:r>
            <a:r>
              <a:rPr lang="da-DK" sz="1200" b="1" i="0" baseline="0" noProof="0" smtClean="0">
                <a:solidFill>
                  <a:schemeClr val="tx1"/>
                </a:solidFill>
                <a:latin typeface="Calibri"/>
                <a:ea typeface="+mn-ea"/>
                <a:cs typeface="+mn-cs"/>
              </a:rPr>
              <a:t>Ja</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dialogboksen </a:t>
            </a:r>
            <a:r>
              <a:rPr lang="da-DK" sz="1200" b="1" i="0" baseline="0" noProof="0" dirty="0" smtClean="0">
                <a:solidFill>
                  <a:schemeClr val="tx1"/>
                </a:solidFill>
                <a:latin typeface="Calibri"/>
                <a:ea typeface="+mn-ea"/>
                <a:cs typeface="+mn-cs"/>
              </a:rPr>
              <a:t>Microsoft </a:t>
            </a:r>
            <a:r>
              <a:rPr lang="da-DK" sz="1200" b="1" i="0" baseline="0" noProof="0" smtClean="0">
                <a:solidFill>
                  <a:schemeClr val="tx1"/>
                </a:solidFill>
                <a:latin typeface="Calibri"/>
                <a:ea typeface="+mn-ea"/>
                <a:cs typeface="+mn-cs"/>
              </a:rPr>
              <a:t>Office PowerPoint</a:t>
            </a:r>
            <a:r>
              <a:rPr lang="da-DK" sz="1200" b="0" i="0" baseline="0" noProof="0" smtClean="0">
                <a:solidFill>
                  <a:schemeClr val="tx1"/>
                </a:solidFill>
                <a:latin typeface="Calibri"/>
                <a:ea typeface="+mn-ea"/>
                <a:cs typeface="+mn-cs"/>
              </a:rPr>
              <a:t>. </a:t>
            </a:r>
            <a:endParaRPr lang="da-DK" sz="1200" b="0" i="0" baseline="0" noProof="0" dirty="0" smtClean="0">
              <a:solidFill>
                <a:schemeClr val="tx1"/>
              </a:solidFill>
              <a:latin typeface="Calibri"/>
              <a:ea typeface="+mn-ea"/>
              <a:cs typeface="+mn-cs"/>
            </a:endParaRP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det konverterede clipart på diasset. Klik på </a:t>
            </a:r>
            <a:r>
              <a:rPr lang="da-DK" sz="1200" b="1" i="0" baseline="0" noProof="0" dirty="0" smtClean="0">
                <a:solidFill>
                  <a:schemeClr val="tx1"/>
                </a:solidFill>
                <a:latin typeface="Calibri"/>
                <a:ea typeface="+mn-ea"/>
                <a:cs typeface="+mn-cs"/>
              </a:rPr>
              <a:t>Vælg</a:t>
            </a:r>
            <a:r>
              <a:rPr lang="da-DK" sz="1200" b="0" i="0" baseline="0" noProof="0" dirty="0" smtClean="0">
                <a:solidFill>
                  <a:schemeClr val="tx1"/>
                </a:solidFill>
                <a:latin typeface="Calibri"/>
                <a:ea typeface="+mn-ea"/>
                <a:cs typeface="+mn-cs"/>
              </a:rPr>
              <a:t> i gruppen </a:t>
            </a:r>
            <a:r>
              <a:rPr lang="da-DK" sz="1200" b="1" i="0" baseline="0" noProof="0" smtClean="0">
                <a:solidFill>
                  <a:schemeClr val="tx1"/>
                </a:solidFill>
                <a:latin typeface="Calibri"/>
                <a:ea typeface="+mn-ea"/>
                <a:cs typeface="+mn-cs"/>
              </a:rPr>
              <a:t>Redigering</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Valgrude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gruppen på øverste niveau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Opdel gruppe</a:t>
            </a:r>
            <a:r>
              <a:rPr lang="da-DK" sz="1200" b="0" i="0" baseline="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None/>
            </a:pPr>
            <a:r>
              <a:rPr lang="da-DK" sz="1200" b="0" i="0" baseline="0" noProof="0" dirty="0" smtClean="0">
                <a:solidFill>
                  <a:schemeClr val="tx1"/>
                </a:solidFill>
                <a:latin typeface="Calibri"/>
                <a:ea typeface="+mn-ea"/>
                <a:cs typeface="+mn-cs"/>
              </a:rPr>
              <a:t>7.  Benyt følgende fremgangsmåde i 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Vælg objektet </a:t>
            </a:r>
            <a:r>
              <a:rPr lang="da-DK" sz="1200" b="1" i="0" baseline="0" noProof="0" dirty="0" smtClean="0">
                <a:solidFill>
                  <a:schemeClr val="tx1"/>
                </a:solidFill>
                <a:latin typeface="Calibri"/>
                <a:ea typeface="+mn-ea"/>
                <a:cs typeface="+mn-cs"/>
              </a:rPr>
              <a:t>Autofigur</a:t>
            </a:r>
            <a:r>
              <a:rPr lang="da-DK" sz="1200" b="0" i="0" baseline="0" noProof="0" dirty="0" smtClean="0">
                <a:solidFill>
                  <a:schemeClr val="tx1"/>
                </a:solidFill>
                <a:latin typeface="Calibri"/>
                <a:ea typeface="+mn-ea"/>
                <a:cs typeface="+mn-cs"/>
              </a:rPr>
              <a:t>, og tryk derefter på Slet.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Tryk på og hold Ctrl+Skift nede, markér alle de rektangulære figurer, og tryk på Slet.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og markér derefter alle kombinationstegninger. Klik på pilen under </a:t>
            </a:r>
            <a:r>
              <a:rPr lang="da-DK" sz="1200" b="1" i="0" baseline="0" noProof="0" dirty="0" smtClean="0">
                <a:solidFill>
                  <a:schemeClr val="tx1"/>
                </a:solidFill>
                <a:latin typeface="Calibri"/>
                <a:ea typeface="+mn-ea"/>
                <a:cs typeface="+mn-cs"/>
              </a:rPr>
              <a:t>Arranger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Gruppér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også gruppen af objekter (snefnuggene) i opgaveruden </a:t>
            </a:r>
            <a:r>
              <a:rPr lang="da-DK" sz="1200" b="1" i="0" baseline="0" noProof="0" dirty="0" smtClean="0">
                <a:solidFill>
                  <a:schemeClr val="tx1"/>
                </a:solidFill>
                <a:latin typeface="Calibri"/>
                <a:ea typeface="+mn-ea"/>
                <a:cs typeface="+mn-cs"/>
              </a:rPr>
              <a:t>Markering og synlighed</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Figurfyld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Tegning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(første række, første valgmulighed fra venstre)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Højreklik på gruppen af objekter på diasset, og klik derefter på </a:t>
            </a:r>
            <a:r>
              <a:rPr lang="da-DK" sz="1200" b="1" i="0" baseline="0" noProof="0" dirty="0" smtClean="0">
                <a:solidFill>
                  <a:schemeClr val="tx1"/>
                </a:solidFill>
                <a:latin typeface="Calibri"/>
                <a:ea typeface="+mn-ea"/>
                <a:cs typeface="+mn-cs"/>
              </a:rPr>
              <a:t>Klip</a:t>
            </a:r>
            <a:r>
              <a:rPr lang="da-DK" sz="1200" b="0" i="0" baseline="0" noProof="0" dirty="0" smtClean="0">
                <a:solidFill>
                  <a:schemeClr val="tx1"/>
                </a:solidFill>
                <a:latin typeface="Calibri"/>
                <a:ea typeface="+mn-ea"/>
                <a:cs typeface="+mn-cs"/>
              </a:rPr>
              <a:t>. Klik på pilen under </a:t>
            </a:r>
            <a:r>
              <a:rPr lang="da-DK" sz="1200" b="1" i="0" baseline="0" noProof="0" dirty="0" smtClean="0">
                <a:solidFill>
                  <a:schemeClr val="tx1"/>
                </a:solidFill>
                <a:latin typeface="Calibri"/>
                <a:ea typeface="+mn-ea"/>
                <a:cs typeface="+mn-cs"/>
              </a:rPr>
              <a:t>Sæt ind</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Udklipsholder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Startside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Kontrollér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Indsæt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speciel</a:t>
            </a:r>
            <a:r>
              <a:rPr lang="da-DK" sz="1200" b="0" i="0" baseline="0" noProof="0" dirty="0" smtClean="0">
                <a:solidFill>
                  <a:schemeClr val="tx1"/>
                </a:solidFill>
                <a:latin typeface="Calibri"/>
                <a:ea typeface="+mn-ea"/>
                <a:cs typeface="+mn-cs"/>
              </a:rPr>
              <a:t>, og vælg derefter </a:t>
            </a:r>
            <a:r>
              <a:rPr lang="da-DK" sz="1200" b="1" i="0" baseline="0" noProof="0" dirty="0" smtClean="0">
                <a:solidFill>
                  <a:schemeClr val="tx1"/>
                </a:solidFill>
                <a:latin typeface="Calibri"/>
                <a:ea typeface="+mn-ea"/>
                <a:cs typeface="+mn-cs"/>
              </a:rPr>
              <a:t>Billede (PNG)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Som</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8"/>
            </a:pPr>
            <a:r>
              <a:rPr lang="da-DK" sz="1200" b="0" i="0" baseline="0" noProof="0" dirty="0" smtClean="0">
                <a:solidFill>
                  <a:schemeClr val="tx1"/>
                </a:solidFill>
                <a:latin typeface="Calibri"/>
                <a:ea typeface="+mn-ea"/>
                <a:cs typeface="+mn-cs"/>
              </a:rPr>
              <a:t>Vælg det nye snefnug på diasset.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i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0,87”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b="1" i="0" noProof="0" dirty="0" smtClean="0">
                <a:latin typeface="Calibri"/>
                <a:cs typeface="+mn-cs"/>
              </a:rPr>
              <a:t>20</a:t>
            </a:r>
            <a:r>
              <a:rPr lang="da-DK" b="1" i="0" noProof="0" dirty="0" smtClean="0">
                <a:latin typeface="Arial"/>
                <a:cs typeface="Arial"/>
              </a:rPr>
              <a:t>° i </a:t>
            </a:r>
            <a:r>
              <a:rPr lang="da-DK" b="1" i="0" noProof="0" smtClean="0">
                <a:latin typeface="Arial"/>
                <a:cs typeface="Arial"/>
              </a:rPr>
              <a:t>feltet Rotation</a:t>
            </a:r>
            <a:r>
              <a:rPr lang="da-DK" sz="1200" b="0" i="0" baseline="0" noProof="0" smtClean="0">
                <a:solidFill>
                  <a:schemeClr val="tx1"/>
                </a:solidFill>
                <a:latin typeface="+mn-lt"/>
                <a:ea typeface="+mn-ea"/>
                <a:cs typeface="+mn-cs"/>
              </a:rPr>
              <a:t>.</a:t>
            </a:r>
            <a:endParaRPr lang="da-DK" b="1" i="0" noProof="0" dirty="0" smtClean="0">
              <a:latin typeface="Arial"/>
              <a:cs typeface="Arial"/>
            </a:endParaRPr>
          </a:p>
          <a:p>
            <a:pPr marL="228600" indent="-228600" algn="l" defTabSz="914400">
              <a:buFont typeface="Calibri"/>
              <a:buAutoNum type="arabicPeriod" startAt="12"/>
            </a:pPr>
            <a:r>
              <a:rPr lang="da-DK" sz="1200" b="0" i="0" baseline="0" noProof="0" dirty="0" smtClean="0">
                <a:solidFill>
                  <a:schemeClr val="tx1"/>
                </a:solidFill>
                <a:latin typeface="Calibri"/>
                <a:ea typeface="+mn-ea"/>
                <a:cs typeface="+mn-cs"/>
              </a:rPr>
              <a:t>Træk snefnugget til billedets øverste venstre hjørne.</a:t>
            </a:r>
          </a:p>
          <a:p>
            <a:pPr marL="228600" indent="-228600" algn="l" defTabSz="914400">
              <a:buFont typeface="Calibri"/>
              <a:buAutoNum type="arabicPeriod" startAt="12"/>
            </a:pPr>
            <a:endParaRPr lang="da-DK" noProof="0" dirty="0" smtClean="0"/>
          </a:p>
          <a:p>
            <a:pPr marL="228600" indent="-228600" algn="l" defTabSz="914400">
              <a:buFont typeface="Calibri"/>
              <a:buAutoNum type="arabicPeriod" startAt="12"/>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a:t>
            </a:r>
            <a:r>
              <a:rPr lang="da-DK" sz="1200" b="0" i="0" baseline="0" noProof="0" dirty="0" smtClean="0">
                <a:solidFill>
                  <a:schemeClr val="tx1"/>
                </a:solidFill>
                <a:latin typeface="Calibri"/>
                <a:ea typeface="+mn-ea"/>
                <a:cs typeface="+mn-cs"/>
              </a:rPr>
              <a:t>det andet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snefnugget på diasset</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andet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0,42”</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0,36”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andet snefnug ud til den venstre kant af diasset.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noProof="0" dirty="0" smtClean="0">
                <a:solidFill>
                  <a:schemeClr val="tx1"/>
                </a:solidFill>
                <a:latin typeface="Calibri"/>
                <a:ea typeface="+mn-ea"/>
                <a:cs typeface="+mn-cs"/>
              </a:rPr>
              <a:t>Benyt følgende fremgangsmåde for at genskabe effekten med det tredje snefnug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Vælg det andet </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snefnug</a:t>
            </a:r>
            <a:r>
              <a:rPr lang="da-DK" sz="1200" b="0" i="0" baseline="0" noProof="0" dirty="0" smtClean="0">
                <a:solidFill>
                  <a:schemeClr val="tx1"/>
                </a:solidFill>
                <a:latin typeface="Calibri"/>
                <a:ea typeface="+mn-ea"/>
                <a:cs typeface="+mn-cs"/>
              </a:rPr>
              <a:t>billede på diasset. </a:t>
            </a:r>
            <a:r>
              <a:rPr lang="da-DK" sz="1200" b="0" i="0" noProof="0" dirty="0" smtClean="0">
                <a:solidFill>
                  <a:schemeClr val="tx1"/>
                </a:solidFill>
                <a:latin typeface="Calibri"/>
                <a:ea typeface="+mn-ea"/>
                <a:cs typeface="+mn-cs"/>
              </a:rPr>
              <a:t>Klik på pilen til højre for </a:t>
            </a:r>
            <a:r>
              <a:rPr lang="da-DK" sz="1200" b="1" i="0" noProof="0" dirty="0" smtClean="0">
                <a:solidFill>
                  <a:schemeClr val="tx1"/>
                </a:solidFill>
                <a:effectLst/>
                <a:latin typeface="Calibri"/>
                <a:ea typeface="+mn-ea"/>
                <a:cs typeface="+mn-cs"/>
              </a:rPr>
              <a:t>Kopiér</a:t>
            </a:r>
            <a:r>
              <a:rPr lang="da-DK" sz="1200" b="0" i="0" noProof="0" dirty="0" smtClean="0">
                <a:solidFill>
                  <a:schemeClr val="tx1"/>
                </a:solidFill>
                <a:latin typeface="Calibri"/>
                <a:ea typeface="+mn-ea"/>
                <a:cs typeface="+mn-cs"/>
              </a:rPr>
              <a:t> i gruppen </a:t>
            </a:r>
            <a:r>
              <a:rPr lang="da-DK" sz="1200" b="1" i="0" noProof="0" dirty="0" smtClean="0">
                <a:solidFill>
                  <a:schemeClr val="tx1"/>
                </a:solidFill>
                <a:effectLst/>
                <a:latin typeface="Calibri"/>
                <a:ea typeface="+mn-ea"/>
                <a:cs typeface="+mn-cs"/>
              </a:rPr>
              <a:t>Udklipsholder</a:t>
            </a:r>
            <a:r>
              <a:rPr lang="da-DK" sz="1200" b="0" i="0" noProof="0" dirty="0" smtClean="0">
                <a:solidFill>
                  <a:schemeClr val="tx1"/>
                </a:solidFill>
                <a:latin typeface="Calibri"/>
                <a:ea typeface="+mn-ea"/>
                <a:cs typeface="+mn-cs"/>
              </a:rPr>
              <a:t> under fanen </a:t>
            </a:r>
            <a:r>
              <a:rPr lang="da-DK" sz="1200" b="1" i="0" noProof="0" dirty="0" smtClean="0">
                <a:solidFill>
                  <a:schemeClr val="tx1"/>
                </a:solidFill>
                <a:effectLst/>
                <a:latin typeface="Calibri"/>
                <a:ea typeface="+mn-ea"/>
                <a:cs typeface="+mn-cs"/>
              </a:rPr>
              <a:t>Startside</a:t>
            </a:r>
            <a:r>
              <a:rPr lang="da-DK" sz="1200" b="0" i="0" noProof="0" dirty="0" smtClean="0">
                <a:solidFill>
                  <a:schemeClr val="tx1"/>
                </a:solidFill>
                <a:latin typeface="Calibri"/>
                <a:ea typeface="+mn-ea"/>
                <a:cs typeface="+mn-cs"/>
              </a:rPr>
              <a:t>, klik derefter på </a:t>
            </a:r>
            <a:r>
              <a:rPr lang="da-DK" sz="1200" b="1" i="0" noProof="0" dirty="0" smtClean="0">
                <a:solidFill>
                  <a:schemeClr val="tx1"/>
                </a:solidFill>
                <a:effectLst/>
                <a:latin typeface="Calibri"/>
                <a:ea typeface="+mn-ea"/>
                <a:cs typeface="+mn-cs"/>
              </a:rPr>
              <a:t>Dupliker</a:t>
            </a:r>
            <a:r>
              <a:rPr lang="da-DK" sz="1200" b="0" i="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tredje snefnug. Klik på dialogboksstarten </a:t>
            </a:r>
            <a:r>
              <a:rPr lang="da-DK" sz="1200" b="1" i="0" baseline="0" noProof="0" dirty="0" smtClean="0">
                <a:solidFill>
                  <a:schemeClr val="tx1"/>
                </a:solidFill>
                <a:latin typeface="Calibri"/>
                <a:ea typeface="+mn-ea"/>
                <a:cs typeface="+mn-cs"/>
              </a:rPr>
              <a:t>Størrelse og placering</a:t>
            </a:r>
            <a:r>
              <a:rPr lang="da-DK" sz="1200" b="0" i="0" baseline="0" noProof="0" dirty="0" smtClean="0">
                <a:solidFill>
                  <a:schemeClr val="tx1"/>
                </a:solidFill>
                <a:latin typeface="Calibri"/>
                <a:ea typeface="+mn-ea"/>
                <a:cs typeface="+mn-cs"/>
              </a:rPr>
              <a:t>  i nederste højre hjørne af gruppen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Billedværktøjer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Format</a:t>
            </a:r>
            <a:r>
              <a:rPr lang="da-DK" sz="1200" b="0" i="0" baseline="0" noProof="0" dirty="0" smtClean="0">
                <a:solidFill>
                  <a:schemeClr val="tx1"/>
                </a:solidFill>
                <a:latin typeface="Calibri"/>
                <a:ea typeface="+mn-ea"/>
                <a:cs typeface="+mn-cs"/>
              </a:rPr>
              <a:t>. Benyt følgende fremgangsmåde under </a:t>
            </a:r>
            <a:r>
              <a:rPr lang="da-DK" sz="1200" b="1" i="0" baseline="0" noProof="0" dirty="0" smtClean="0">
                <a:solidFill>
                  <a:schemeClr val="tx1"/>
                </a:solidFill>
                <a:latin typeface="Calibri"/>
                <a:ea typeface="+mn-ea"/>
                <a:cs typeface="+mn-cs"/>
              </a:rPr>
              <a:t>Størrelse og rotation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Formatér billede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0,56”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Højde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0,48”</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Bredde</a:t>
            </a:r>
            <a:r>
              <a:rPr lang="da-DK" sz="1200" b="0" i="0" baseline="0" noProof="0" dirty="0" smtClean="0">
                <a:solidFill>
                  <a:schemeClr val="tx1"/>
                </a:solidFill>
                <a:latin typeface="Calibri"/>
                <a:ea typeface="+mn-ea"/>
                <a:cs typeface="+mn-cs"/>
              </a:rPr>
              <a:t>.</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ea typeface="+mn-ea"/>
              </a:rPr>
              <a:t>Skriv </a:t>
            </a:r>
            <a:r>
              <a:rPr lang="da-DK" sz="1200" b="1" i="0" baseline="0" noProof="0" dirty="0" smtClean="0">
                <a:solidFill>
                  <a:schemeClr val="tx1"/>
                </a:solidFill>
                <a:latin typeface="Calibri"/>
                <a:ea typeface="+mn-ea"/>
                <a:cs typeface="+mn-cs"/>
              </a:rPr>
              <a:t>20</a:t>
            </a:r>
            <a:r>
              <a:rPr lang="da-DK" sz="1200" b="1" i="0" baseline="0" noProof="0" dirty="0" smtClean="0">
                <a:solidFill>
                  <a:schemeClr val="tx1"/>
                </a:solidFill>
                <a:latin typeface="Arial"/>
                <a:ea typeface="+mn-ea"/>
                <a:cs typeface="Arial"/>
              </a:rPr>
              <a:t>°</a:t>
            </a:r>
            <a:r>
              <a:rPr lang="da-DK" sz="1200" b="0" i="0" baseline="0" noProof="0" dirty="0" smtClean="0">
                <a:solidFill>
                  <a:schemeClr val="tx1"/>
                </a:solidFill>
                <a:ea typeface="+mn-ea"/>
              </a:rPr>
              <a:t> i feltet </a:t>
            </a:r>
            <a:r>
              <a:rPr lang="da-DK" sz="1200" b="1" i="0" baseline="0" noProof="0" dirty="0" smtClean="0">
                <a:solidFill>
                  <a:schemeClr val="tx1"/>
                </a:solidFill>
                <a:latin typeface="Calibri"/>
                <a:ea typeface="+mn-ea"/>
                <a:cs typeface="+mn-cs"/>
              </a:rPr>
              <a:t>Rotation</a:t>
            </a:r>
            <a:r>
              <a:rPr lang="da-DK" sz="1200" b="0" i="0" baseline="0" noProof="0" dirty="0" smtClean="0">
                <a:solidFill>
                  <a:schemeClr val="tx1"/>
                </a:solidFill>
                <a:latin typeface="Arial"/>
                <a:ea typeface="+mn-ea"/>
                <a:cs typeface="Arial"/>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det tredje snefnug ud til venstre kant af diasset, så det er under og en smule til venstre for det andet snefnug. </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tekstboksen til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smtClean="0">
                <a:solidFill>
                  <a:schemeClr val="tx1"/>
                </a:solidFill>
                <a:latin typeface="Calibri"/>
                <a:ea typeface="+mn-ea"/>
                <a:cs typeface="+mn-cs"/>
              </a:rPr>
              <a:t>Skrifttype</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18</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til højre for det første snefnug, så det er tæt på det øverste venstre hjørne i diasset.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0" marR="0" indent="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til at genskabe tilskrivningen af citatet på dette dias:</a:t>
            </a:r>
          </a:p>
          <a:p>
            <a:pPr marL="228600" indent="-228600" algn="l" defTabSz="914400">
              <a:buFont typeface="Calibri"/>
              <a:buAutoNum type="arabicPeriod"/>
            </a:pPr>
            <a:r>
              <a:rPr lang="da-DK" sz="1200" b="0" i="0" noProof="0" dirty="0" smtClean="0">
                <a:solidFill>
                  <a:schemeClr val="tx1"/>
                </a:solidFill>
                <a:latin typeface="Calibri"/>
                <a:ea typeface="+mn-ea"/>
                <a:cs typeface="+mn-cs"/>
              </a:rPr>
              <a:t>Klik på </a:t>
            </a:r>
            <a:r>
              <a:rPr lang="da-DK" b="1" i="0" baseline="0" noProof="0" dirty="0" smtClean="0"/>
              <a:t>Tekstboks</a:t>
            </a:r>
            <a:r>
              <a:rPr lang="da-DK" b="0" i="0" baseline="0" noProof="0" dirty="0" smtClean="0"/>
              <a:t> under fanen </a:t>
            </a:r>
            <a:r>
              <a:rPr lang="da-DK" b="1" i="0" noProof="0" dirty="0" smtClean="0"/>
              <a:t>Indsæt</a:t>
            </a:r>
            <a:r>
              <a:rPr lang="da-DK" b="0" i="0" noProof="0" dirty="0" smtClean="0"/>
              <a:t> i gruppen </a:t>
            </a:r>
            <a:r>
              <a:rPr lang="da-DK" b="1" i="0" noProof="0" dirty="0" smtClean="0"/>
              <a:t>Tekst</a:t>
            </a:r>
            <a:r>
              <a:rPr lang="da-DK" b="0" i="0" noProof="0" dirty="0" smtClean="0"/>
              <a:t>. Træk for at tegne en tekstboks på diasset.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Skriv teksten til tilskrivningen af citatet i tekstboksen, og markér derefter teksten. Vælg </a:t>
            </a:r>
            <a:r>
              <a:rPr lang="da-DK" sz="1200" b="1" i="0" noProof="0" dirty="0" smtClean="0">
                <a:solidFill>
                  <a:schemeClr val="tx1"/>
                </a:solidFill>
                <a:latin typeface="Calibri"/>
                <a:ea typeface="+mn-ea"/>
                <a:cs typeface="+mn-cs"/>
              </a:rPr>
              <a:t>Georgia</a:t>
            </a:r>
            <a:r>
              <a:rPr lang="da-DK" sz="1200" b="0" i="0" baseline="0" noProof="0" dirty="0" smtClean="0">
                <a:solidFill>
                  <a:schemeClr val="tx1"/>
                </a:solidFill>
                <a:latin typeface="Calibri"/>
                <a:ea typeface="+mn-ea"/>
                <a:cs typeface="+mn-cs"/>
              </a:rPr>
              <a:t> på listen </a:t>
            </a:r>
            <a:r>
              <a:rPr lang="da-DK" sz="1200" b="1" i="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a:t>
            </a:r>
            <a:r>
              <a:rPr lang="da-DK" sz="1200" b="0" i="0" noProof="0" dirty="0" smtClean="0">
                <a:solidFill>
                  <a:schemeClr val="tx1"/>
                </a:solidFill>
                <a:latin typeface="Calibri"/>
                <a:ea typeface="+mn-ea"/>
                <a:cs typeface="+mn-cs"/>
              </a:rPr>
              <a:t>i gruppen </a:t>
            </a:r>
            <a:r>
              <a:rPr lang="da-DK" sz="1200" b="1" i="0" noProof="0" dirty="0" smtClean="0">
                <a:solidFill>
                  <a:schemeClr val="tx1"/>
                </a:solidFill>
                <a:latin typeface="Calibri"/>
                <a:ea typeface="+mn-ea"/>
                <a:cs typeface="+mn-cs"/>
              </a:rPr>
              <a:t>Skifttype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Skrifttype</a:t>
            </a:r>
            <a:r>
              <a:rPr lang="da-DK" sz="1200" b="0" i="0" baseline="0" noProof="0" dirty="0" smtClean="0">
                <a:solidFill>
                  <a:schemeClr val="tx1"/>
                </a:solidFill>
                <a:latin typeface="Calibri"/>
                <a:ea typeface="+mn-ea"/>
                <a:cs typeface="+mn-cs"/>
              </a:rPr>
              <a:t>, , vælg </a:t>
            </a:r>
            <a:r>
              <a:rPr lang="da-DK" sz="1200" b="1" i="0" baseline="0" noProof="0" dirty="0" smtClean="0">
                <a:solidFill>
                  <a:schemeClr val="tx1"/>
                </a:solidFill>
                <a:latin typeface="Calibri"/>
                <a:ea typeface="+mn-ea"/>
                <a:cs typeface="+mn-cs"/>
              </a:rPr>
              <a:t>14</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Skriftstørrelse </a:t>
            </a:r>
            <a:r>
              <a:rPr lang="da-DK" sz="1200" b="0" i="0" baseline="0" noProof="0" dirty="0" smtClean="0">
                <a:solidFill>
                  <a:schemeClr val="tx1"/>
                </a:solidFill>
                <a:latin typeface="Calibri"/>
                <a:ea typeface="+mn-ea"/>
                <a:cs typeface="+mn-cs"/>
              </a:rPr>
              <a:t>, klik på </a:t>
            </a:r>
            <a:r>
              <a:rPr lang="da-DK" sz="1200" b="1" i="0" baseline="0" noProof="0" dirty="0" smtClean="0">
                <a:solidFill>
                  <a:schemeClr val="tx1"/>
                </a:solidFill>
                <a:latin typeface="Calibri"/>
                <a:ea typeface="+mn-ea"/>
                <a:cs typeface="+mn-cs"/>
              </a:rPr>
              <a:t>Kursiv</a:t>
            </a:r>
            <a:r>
              <a:rPr lang="da-DK" sz="1200" b="0" i="0" baseline="0" noProof="0" dirty="0" smtClean="0">
                <a:solidFill>
                  <a:schemeClr val="tx1"/>
                </a:solidFill>
                <a:latin typeface="Calibri"/>
                <a:ea typeface="+mn-ea"/>
                <a:cs typeface="+mn-cs"/>
              </a:rPr>
              <a:t>, klik på pilen ud for </a:t>
            </a:r>
            <a:r>
              <a:rPr lang="da-DK" sz="1200" b="1" i="0" baseline="0" noProof="0" dirty="0" smtClean="0">
                <a:solidFill>
                  <a:schemeClr val="tx1"/>
                </a:solidFill>
                <a:latin typeface="Calibri"/>
                <a:ea typeface="+mn-ea"/>
                <a:cs typeface="+mn-cs"/>
              </a:rPr>
              <a:t>Skriftfarve</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Hvid baggrund 1</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Temafarver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Træk tekstboksen, så den er under og til højre for tekstboksen med citatet.</a:t>
            </a:r>
          </a:p>
          <a:p>
            <a:pPr marL="228600" indent="-228600" algn="l" defTabSz="914400">
              <a:buNone/>
            </a:pPr>
            <a:endParaRPr lang="da-DK" noProof="0" dirty="0" smtClean="0"/>
          </a:p>
          <a:p>
            <a:pPr marL="228600" indent="-228600" algn="l" defTabSz="914400">
              <a:buNone/>
            </a:pPr>
            <a:endParaRPr lang="da-DK" noProof="0" dirty="0" smtClean="0"/>
          </a:p>
          <a:p>
            <a:pPr marL="0" indent="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andet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I forbindelse med denne procedure er det nyttigt at vise linealen og zoome ud af diasset for at kunne genskabe animationseffekterne.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50%</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Vælg også </a:t>
            </a:r>
            <a:r>
              <a:rPr lang="da-DK" sz="1200" b="1" i="0" baseline="0" noProof="0" dirty="0" smtClean="0">
                <a:solidFill>
                  <a:schemeClr val="tx1"/>
                </a:solidFill>
                <a:latin typeface="Calibri"/>
                <a:ea typeface="+mn-ea"/>
                <a:cs typeface="+mn-cs"/>
              </a:rPr>
              <a:t>Lineal</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Vis/skjul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0,00</a:t>
            </a:r>
            <a:r>
              <a:rPr lang="da-DK" sz="1200" b="0" i="1"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lodret tegnehjælpelinje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0,4”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0,8”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på 5,0” 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12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2</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Gentag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øverste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tredje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t>
            </a:r>
            <a:r>
              <a:rPr lang="da-DK" sz="1200" b="1" i="0" baseline="0" noProof="0" smtClean="0">
                <a:solidFill>
                  <a:schemeClr val="tx1"/>
                </a:solidFill>
                <a:latin typeface="Calibri"/>
                <a:ea typeface="+mn-ea"/>
                <a:cs typeface="+mn-cs"/>
              </a:rPr>
              <a:t>animation</a:t>
            </a:r>
            <a:r>
              <a:rPr lang="da-DK" sz="1200" b="0" i="0" baseline="0" noProof="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punkt fra diassets venstre kant, tæt på snefnugget.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punkt til det sted, hvor de lodrette og vandrette tegnehjælpelinjer krydses i 0,0.</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0.25”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4” </a:t>
            </a:r>
            <a:r>
              <a:rPr lang="da-DK" sz="1200" b="0" i="0" baseline="0" noProof="0" dirty="0" smtClean="0">
                <a:solidFill>
                  <a:schemeClr val="tx1"/>
                </a:solidFill>
                <a:latin typeface="Calibri"/>
                <a:ea typeface="+mn-ea"/>
                <a:cs typeface="+mn-cs"/>
              </a:rPr>
              <a:t>til venstre for den lodrette tegnehjælpelinjen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a:t>
            </a:r>
            <a:r>
              <a:rPr lang="da-DK" sz="1200" b="0" i="0" baseline="0" noProof="0" smtClean="0">
                <a:solidFill>
                  <a:schemeClr val="tx1"/>
                </a:solidFill>
                <a:latin typeface="Calibri"/>
                <a:ea typeface="+mn-ea"/>
                <a:cs typeface="+mn-cs"/>
              </a:rPr>
              <a:t>punkt 0,25” </a:t>
            </a:r>
            <a:r>
              <a:rPr lang="da-DK" sz="1200" b="0" i="0" baseline="0" noProof="0" dirty="0" smtClean="0">
                <a:solidFill>
                  <a:schemeClr val="tx1"/>
                </a:solidFill>
                <a:latin typeface="Calibri"/>
                <a:ea typeface="+mn-ea"/>
                <a:cs typeface="+mn-cs"/>
              </a:rPr>
              <a:t>til højre for den lodrette tegnehjælpelinje </a:t>
            </a:r>
            <a:r>
              <a:rPr lang="da-DK" sz="1200" b="0" i="0" baseline="0" noProof="0" smtClean="0">
                <a:solidFill>
                  <a:schemeClr val="tx1"/>
                </a:solidFill>
                <a:latin typeface="Calibri"/>
                <a:ea typeface="+mn-ea"/>
                <a:cs typeface="+mn-cs"/>
              </a:rPr>
              <a:t>og 0,75” </a:t>
            </a:r>
            <a:r>
              <a:rPr lang="da-DK" sz="1200" b="0" i="0" baseline="0" noProof="0" dirty="0" smtClean="0">
                <a:solidFill>
                  <a:schemeClr val="tx1"/>
                </a:solidFill>
                <a:latin typeface="Calibri"/>
                <a:ea typeface="+mn-ea"/>
                <a:cs typeface="+mn-cs"/>
              </a:rPr>
              <a:t>under den vandrette tegningshjælpen ud for diassets højre kant.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på dialogboksstarten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 </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Bue nedad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Låst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Sti</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Ryd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 forrige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Roter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360°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 </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og tryk på Enter.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Mod uret</a:t>
            </a:r>
            <a:r>
              <a:rPr lang="da-DK" sz="1200" b="0" i="0" baseline="0" noProof="0" dirty="0" smtClean="0">
                <a:solidFill>
                  <a:schemeClr val="tx1"/>
                </a:solidFill>
                <a:latin typeface="Calibri"/>
                <a:ea typeface="+mn-ea"/>
                <a:cs typeface="+mn-cs"/>
              </a:rPr>
              <a:t>, der også er på listen </a:t>
            </a:r>
            <a:r>
              <a:rPr lang="da-DK" sz="1200" b="1" i="0" baseline="0" noProof="0" dirty="0" smtClean="0">
                <a:solidFill>
                  <a:schemeClr val="tx1"/>
                </a:solidFill>
                <a:latin typeface="Calibri"/>
                <a:ea typeface="+mn-ea"/>
                <a:cs typeface="+mn-cs"/>
              </a:rPr>
              <a:t>Antal</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13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nederste snefnug ud for diassets venstre kant.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Fremhævning.</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Forøg/formindsk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40%</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Brugerdefineret</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Størrelse</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 , </a:t>
            </a:r>
            <a:r>
              <a:rPr lang="da-DK" sz="1200" b="1" i="0" baseline="0" noProof="0" dirty="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og tryk derefter på Enter.</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Blød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slutning</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Indstillinger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Vend automatisk</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8</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6,5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Hastighed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til at genskabe billedanimationseffekterne:</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store billede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Linjer</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Venstre</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effekten med den venstre bevægelsessti til det store billede. Peg på endepunktet (rød pil) for den valgte bevægelsessti, indtil markøren bliver en 2-hovedet pil. Tryk på og hold Skift nede, og træk derefter endepunktet helt ud til diassets venstre kant. (Bemærk! Sørg for, at du kun udvider bevægelsesstien ved at trække i endepunktet og ikke trækker hele bevægelsesstien op, ned, til venstre eller til højre. Det kan være nødvendigt at zoome ind på diasset for at kunnet trække stien mere nøjagtigt. Klik på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Vis</a:t>
            </a:r>
            <a:r>
              <a:rPr lang="da-DK" sz="1200" b="0" i="0" baseline="0" noProof="0" dirty="0" smtClean="0">
                <a:solidFill>
                  <a:schemeClr val="tx1"/>
                </a:solidFill>
                <a:latin typeface="Calibri"/>
                <a:ea typeface="+mn-ea"/>
                <a:cs typeface="+mn-cs"/>
              </a:rPr>
              <a:t>. Vælg </a:t>
            </a:r>
            <a:r>
              <a:rPr lang="da-DK" sz="1200" b="1" i="0" baseline="0" noProof="0" dirty="0" smtClean="0">
                <a:solidFill>
                  <a:schemeClr val="tx1"/>
                </a:solidFill>
                <a:latin typeface="Calibri"/>
                <a:ea typeface="+mn-ea"/>
                <a:cs typeface="+mn-cs"/>
              </a:rPr>
              <a:t>100%</a:t>
            </a:r>
            <a:r>
              <a:rPr lang="da-DK" sz="1200" b="0" i="0" baseline="0" noProof="0" dirty="0" smtClean="0">
                <a:solidFill>
                  <a:schemeClr val="tx1"/>
                </a:solidFill>
                <a:latin typeface="Calibri"/>
                <a:ea typeface="+mn-ea"/>
                <a:cs typeface="+mn-cs"/>
              </a:rPr>
              <a:t> eller mere i dialogboksen </a:t>
            </a:r>
            <a:r>
              <a:rPr lang="da-DK" sz="1200" b="1" i="0" baseline="0" noProof="0" dirty="0" smtClean="0">
                <a:solidFill>
                  <a:schemeClr val="tx1"/>
                </a:solidFill>
                <a:latin typeface="Calibri"/>
                <a:ea typeface="+mn-ea"/>
                <a:cs typeface="+mn-cs"/>
              </a:rPr>
              <a:t>Zoom</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17”</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3 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det første snefnug fra toppen:</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Zoom </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1 sekund</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det snefnug, der er lige til venstre for 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Buer</a:t>
            </a:r>
            <a:r>
              <a:rPr lang="da-DK" sz="1200" b="0" i="0" baseline="0" noProof="0" dirty="0" smtClean="0">
                <a:solidFill>
                  <a:schemeClr val="tx1"/>
                </a:solidFill>
                <a:latin typeface="Calibri"/>
                <a:ea typeface="+mn-ea"/>
                <a:cs typeface="+mn-cs"/>
              </a:rPr>
              <a:t>under  </a:t>
            </a:r>
            <a:r>
              <a:rPr lang="da-DK" sz="1200" b="1" i="0" baseline="0" noProof="0" dirty="0" smtClean="0">
                <a:solidFill>
                  <a:schemeClr val="tx1"/>
                </a:solidFill>
                <a:latin typeface="Calibri"/>
                <a:ea typeface="+mn-ea"/>
                <a:cs typeface="+mn-cs"/>
              </a:rPr>
              <a:t>Bevægelsesstier</a:t>
            </a:r>
            <a:r>
              <a:rPr lang="da-DK"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på diasset for at trække den kurvede bevægelsessti:</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figuren på diasset, og vælg </a:t>
            </a:r>
            <a:r>
              <a:rPr lang="da-DK" sz="1200" b="1" i="0" baseline="0" noProof="0" dirty="0" smtClean="0">
                <a:solidFill>
                  <a:schemeClr val="tx1"/>
                </a:solidFill>
                <a:latin typeface="Calibri"/>
                <a:ea typeface="+mn-ea"/>
                <a:cs typeface="+mn-cs"/>
              </a:rPr>
              <a:t>Rediger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punkter</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røde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 </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Højreklik på bevægelsesstien, som er tæt på det grønne slutpunkt, og vælg </a:t>
            </a:r>
            <a:r>
              <a:rPr lang="da-DK" sz="1200" b="1" i="0" baseline="0" noProof="0" dirty="0" smtClean="0">
                <a:solidFill>
                  <a:schemeClr val="tx1"/>
                </a:solidFill>
                <a:latin typeface="Calibri"/>
                <a:ea typeface="+mn-ea"/>
                <a:cs typeface="+mn-cs"/>
              </a:rPr>
              <a:t>Tilføj</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punkt</a:t>
            </a:r>
            <a:r>
              <a:rPr lang="da-DK"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første ud punkt ud til diassets venstre kant,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andet </a:t>
            </a:r>
            <a:r>
              <a:rPr lang="da-DK" sz="1200" b="0" i="0" baseline="0" noProof="0" smtClean="0">
                <a:solidFill>
                  <a:schemeClr val="tx1"/>
                </a:solidFill>
                <a:latin typeface="Calibri"/>
                <a:ea typeface="+mn-ea"/>
                <a:cs typeface="+mn-cs"/>
              </a:rPr>
              <a:t>punkt 3”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3”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tredje </a:t>
            </a:r>
            <a:r>
              <a:rPr lang="da-DK" sz="1200" b="0" i="0" baseline="0" noProof="0" smtClean="0">
                <a:solidFill>
                  <a:schemeClr val="tx1"/>
                </a:solidFill>
                <a:latin typeface="Calibri"/>
                <a:ea typeface="+mn-ea"/>
                <a:cs typeface="+mn-cs"/>
              </a:rPr>
              <a:t>punkt 1”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2,75”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fjerde </a:t>
            </a:r>
            <a:r>
              <a:rPr lang="da-DK" sz="1200" b="0" i="0" baseline="0" noProof="0" smtClean="0">
                <a:solidFill>
                  <a:schemeClr val="tx1"/>
                </a:solidFill>
                <a:latin typeface="Calibri"/>
                <a:ea typeface="+mn-ea"/>
                <a:cs typeface="+mn-cs"/>
              </a:rPr>
              <a:t>punkt 2,75”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1” </a:t>
            </a:r>
            <a:r>
              <a:rPr lang="da-DK" sz="1200" b="0" i="0" baseline="0" noProof="0" dirty="0" smtClean="0">
                <a:solidFill>
                  <a:schemeClr val="tx1"/>
                </a:solidFill>
                <a:latin typeface="Calibri"/>
                <a:ea typeface="+mn-ea"/>
                <a:cs typeface="+mn-cs"/>
              </a:rPr>
              <a:t>under den vandrette tegnehjælpelinje.</a:t>
            </a:r>
          </a:p>
          <a:p>
            <a:pPr marL="685800" marR="0" lvl="1" indent="-228600" algn="l" defTabSz="914400">
              <a:lnSpc>
                <a:spcPct val="100000"/>
              </a:lnSpc>
              <a:spcBef>
                <a:spcPts val="0"/>
              </a:spcBef>
              <a:spcAft>
                <a:spcPts val="0"/>
              </a:spcAft>
              <a:buFont typeface="Calibri"/>
              <a:buAutoNum type="arabicPeriod"/>
            </a:pPr>
            <a:r>
              <a:rPr lang="da-DK" sz="1200" b="0" i="0" baseline="0" noProof="0" dirty="0" smtClean="0">
                <a:solidFill>
                  <a:schemeClr val="tx1"/>
                </a:solidFill>
                <a:latin typeface="Calibri"/>
                <a:ea typeface="+mn-ea"/>
                <a:cs typeface="+mn-cs"/>
              </a:rPr>
              <a:t>Træk det femte </a:t>
            </a:r>
            <a:r>
              <a:rPr lang="da-DK" sz="1200" b="0" i="0" baseline="0" noProof="0" smtClean="0">
                <a:solidFill>
                  <a:schemeClr val="tx1"/>
                </a:solidFill>
                <a:latin typeface="Calibri"/>
                <a:ea typeface="+mn-ea"/>
                <a:cs typeface="+mn-cs"/>
              </a:rPr>
              <a:t>punkt 2,25” </a:t>
            </a:r>
            <a:r>
              <a:rPr lang="da-DK" sz="1200" b="0" i="0" baseline="0" noProof="0" dirty="0" smtClean="0">
                <a:solidFill>
                  <a:schemeClr val="tx1"/>
                </a:solidFill>
                <a:latin typeface="Calibri"/>
                <a:ea typeface="+mn-ea"/>
                <a:cs typeface="+mn-cs"/>
              </a:rPr>
              <a:t>til venstre for den lodrette tegnehjælpelinjen på 0,0 </a:t>
            </a:r>
            <a:r>
              <a:rPr lang="da-DK" sz="1200" b="0" i="0" baseline="0" noProof="0" smtClean="0">
                <a:solidFill>
                  <a:schemeClr val="tx1"/>
                </a:solidFill>
                <a:latin typeface="Calibri"/>
                <a:ea typeface="+mn-ea"/>
                <a:cs typeface="+mn-cs"/>
              </a:rPr>
              <a:t>og 0,5” </a:t>
            </a:r>
            <a:r>
              <a:rPr lang="da-DK" sz="1200" b="0" i="0" baseline="0" noProof="0" dirty="0" smtClean="0">
                <a:solidFill>
                  <a:schemeClr val="tx1"/>
                </a:solidFill>
                <a:latin typeface="Calibri"/>
                <a:ea typeface="+mn-ea"/>
                <a:cs typeface="+mn-cs"/>
              </a:rPr>
              <a:t>under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punkt på den vandrette tegnehjælpelinje på 0,0, så det </a:t>
            </a:r>
            <a:r>
              <a:rPr lang="da-DK" sz="1200" b="0" i="0" baseline="0" noProof="0" smtClean="0">
                <a:solidFill>
                  <a:schemeClr val="tx1"/>
                </a:solidFill>
                <a:latin typeface="Calibri"/>
                <a:ea typeface="+mn-ea"/>
                <a:cs typeface="+mn-cs"/>
              </a:rPr>
              <a:t>er 2” </a:t>
            </a:r>
            <a:r>
              <a:rPr lang="da-DK" sz="1200" b="0" i="0" baseline="0" noProof="0" dirty="0" smtClean="0">
                <a:solidFill>
                  <a:schemeClr val="tx1"/>
                </a:solidFill>
                <a:latin typeface="Calibri"/>
                <a:ea typeface="+mn-ea"/>
                <a:cs typeface="+mn-cs"/>
              </a:rPr>
              <a:t>oven over den vandrette tegnehjælpelinje.</a:t>
            </a:r>
          </a:p>
          <a:p>
            <a:pPr marL="685800" lvl="1" indent="-228600" algn="l" defTabSz="914400">
              <a:buFont typeface="Calibri"/>
              <a:buAutoNum type="arabicPeriod"/>
            </a:pPr>
            <a:r>
              <a:rPr lang="da-DK" sz="1200" b="0" i="0" baseline="0" noProof="0" dirty="0" smtClean="0">
                <a:solidFill>
                  <a:schemeClr val="tx1"/>
                </a:solidFill>
                <a:latin typeface="Calibri"/>
                <a:ea typeface="+mn-ea"/>
                <a:cs typeface="+mn-cs"/>
              </a:rPr>
              <a:t>Træk det sjette og sidste punkt på snefnugget.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følgende fremgangsmåde i gruppen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16”</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5</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sekunder</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marR="0" lvl="1" indent="-228600" algn="l" defTabSz="914400">
              <a:lnSpc>
                <a:spcPct val="100000"/>
              </a:lnSpc>
              <a:spcBef>
                <a:spcPts val="0"/>
              </a:spcBef>
              <a:spcAft>
                <a:spcPts val="0"/>
              </a:spcAft>
              <a:buFont typeface="Calibri"/>
              <a:buAutoNum type="arabicPeriod" startAt="6"/>
            </a:pPr>
            <a:r>
              <a:rPr lang="da-DK" sz="1200" b="0" i="0" baseline="0" noProof="0" dirty="0" smtClean="0">
                <a:solidFill>
                  <a:schemeClr val="tx1"/>
                </a:solidFill>
                <a:latin typeface="Calibri"/>
                <a:ea typeface="+mn-ea"/>
                <a:cs typeface="+mn-cs"/>
              </a:rPr>
              <a:t>Højreklik på diassets baggrundsområde, og klik derefter på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Ryd </a:t>
            </a:r>
            <a:r>
              <a:rPr lang="da-DK" sz="1200" b="1" i="0" baseline="0" noProof="0" dirty="0" smtClean="0">
                <a:solidFill>
                  <a:schemeClr val="tx1"/>
                </a:solidFill>
                <a:latin typeface="Calibri"/>
                <a:ea typeface="+mn-ea"/>
                <a:cs typeface="+mn-cs"/>
              </a:rPr>
              <a:t>Vis tegnehjælpelinjer på skærmen</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Hjælpelinjeindstillinger </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Gitter og hjælpelinjer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OK</a:t>
            </a:r>
            <a:r>
              <a:rPr lang="da-DK" sz="1200" b="0" i="0" baseline="0" noProof="0" dirty="0" smtClean="0">
                <a:solidFill>
                  <a:schemeClr val="tx1"/>
                </a:solidFill>
                <a:latin typeface="Calibri"/>
                <a:ea typeface="+mn-ea"/>
                <a:cs typeface="+mn-cs"/>
              </a:rPr>
              <a:t>. </a:t>
            </a:r>
          </a:p>
          <a:p>
            <a:pPr marL="685800" lvl="1" indent="-228600" algn="l" defTabSz="914400">
              <a:buFont typeface="Calibri"/>
              <a:buAutoNum type="arabicPeriod" startAt="6"/>
            </a:pPr>
            <a:endParaRPr lang="da-DK" noProof="0" dirty="0" smtClean="0"/>
          </a:p>
          <a:p>
            <a:pPr marL="228600" indent="-228600" algn="l" defTabSz="914400">
              <a:buFont typeface="Calibri"/>
              <a:buAutoNum type="arabicPeriod"/>
            </a:pPr>
            <a:endParaRPr lang="da-DK" noProof="0" dirty="0" smtClean="0"/>
          </a:p>
          <a:p>
            <a:pPr marL="228600" indent="-228600" algn="l" defTabSz="914400">
              <a:buNone/>
            </a:pPr>
            <a:r>
              <a:rPr lang="da-DK" sz="1200" b="0" i="0" baseline="0" noProof="0" dirty="0" smtClean="0">
                <a:solidFill>
                  <a:schemeClr val="tx1"/>
                </a:solidFill>
                <a:latin typeface="Calibri"/>
                <a:ea typeface="+mn-ea"/>
                <a:cs typeface="+mn-cs"/>
              </a:rPr>
              <a:t>Benyt følgende fremgangsmåde for at genskabe animationseffekterne for tekstboksen med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Markér citattekstboksen på diasset.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Klik også på dialogboksstarten </a:t>
            </a:r>
            <a:r>
              <a:rPr lang="da-DK" sz="1200" b="1" i="0" baseline="0" noProof="0" dirty="0" smtClean="0">
                <a:solidFill>
                  <a:schemeClr val="tx1"/>
                </a:solidFill>
                <a:latin typeface="Calibri"/>
                <a:ea typeface="+mn-ea"/>
                <a:cs typeface="+mn-cs"/>
              </a:rPr>
              <a:t>Effektindstillinger</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Benyt følgende fremgangsmåde i dialogboksen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Efter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bogstav</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Animér</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tekst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4</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 forsinkelse mellem bogstaver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Effekt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21</a:t>
            </a:r>
            <a:r>
              <a:rPr lang="da-DK" sz="1200" b="0" i="0" baseline="0" noProof="0" dirty="0" smtClean="0">
                <a:solidFill>
                  <a:schemeClr val="tx1"/>
                </a:solidFill>
                <a:latin typeface="Calibri"/>
                <a:ea typeface="+mn-ea"/>
                <a:cs typeface="+mn-cs"/>
              </a:rPr>
              <a:t> 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sekunder</a:t>
            </a:r>
            <a:r>
              <a:rPr lang="da-DK" sz="1200" b="0" i="0" baseline="0" noProof="0" dirty="0" smtClean="0">
                <a:solidFill>
                  <a:schemeClr val="tx1"/>
                </a:solidFill>
                <a:latin typeface="Calibri"/>
                <a:ea typeface="+mn-ea"/>
                <a:cs typeface="+mn-cs"/>
              </a:rPr>
              <a:t> i dialogboksen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Tidsindstilling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a:p>
            <a:pPr marL="228600" indent="-228600" algn="l" defTabSz="914400">
              <a:buFont typeface="Calibri"/>
              <a:buAutoNum type="arabicPeriod"/>
            </a:pPr>
            <a:endParaRPr lang="da-DK" noProof="0" dirty="0" smtClean="0"/>
          </a:p>
          <a:p>
            <a:pPr marL="228600" marR="0" indent="-228600" algn="l" defTabSz="914400">
              <a:lnSpc>
                <a:spcPct val="100000"/>
              </a:lnSpc>
              <a:spcBef>
                <a:spcPts val="0"/>
              </a:spcBef>
              <a:spcAft>
                <a:spcPts val="0"/>
              </a:spcAft>
              <a:buNone/>
            </a:pPr>
            <a:r>
              <a:rPr lang="da-DK" sz="1200" b="0" i="0" baseline="0" noProof="0" dirty="0" smtClean="0">
                <a:solidFill>
                  <a:schemeClr val="tx1"/>
                </a:solidFill>
                <a:latin typeface="Calibri"/>
                <a:ea typeface="+mn-ea"/>
                <a:cs typeface="+mn-cs"/>
              </a:rPr>
              <a:t>Benyt følgende fremgangsmåde for at genskabe animationseffekterne for tekstboksen til tilskrivning af citatet: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Vælg tekstboksen til tilskrivning af citatet. Klik på </a:t>
            </a:r>
            <a:r>
              <a:rPr lang="da-DK" sz="1200" b="1" i="0" baseline="0" noProof="0" dirty="0" smtClean="0">
                <a:solidFill>
                  <a:schemeClr val="tx1"/>
                </a:solidFill>
                <a:latin typeface="Calibri"/>
                <a:ea typeface="+mn-ea"/>
                <a:cs typeface="+mn-cs"/>
              </a:rPr>
              <a:t>Tilføj animation</a:t>
            </a:r>
            <a:r>
              <a:rPr lang="da-DK" sz="1200" b="0" i="0" baseline="0" noProof="0" dirty="0" smtClean="0">
                <a:solidFill>
                  <a:schemeClr val="tx1"/>
                </a:solidFill>
                <a:latin typeface="Calibri"/>
                <a:ea typeface="+mn-ea"/>
                <a:cs typeface="+mn-cs"/>
              </a:rPr>
              <a:t> i gruppen </a:t>
            </a:r>
            <a:r>
              <a:rPr lang="da-DK" sz="1200" b="1" i="0" baseline="0" noProof="0" dirty="0" smtClean="0">
                <a:solidFill>
                  <a:schemeClr val="tx1"/>
                </a:solidFill>
                <a:latin typeface="Calibri"/>
                <a:ea typeface="+mn-ea"/>
                <a:cs typeface="+mn-cs"/>
              </a:rPr>
              <a:t>Avanceret animation</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 og klik derefter på </a:t>
            </a:r>
            <a:r>
              <a:rPr lang="da-DK" sz="1200" b="1" i="0" baseline="0" noProof="0" dirty="0" smtClean="0">
                <a:solidFill>
                  <a:schemeClr val="tx1"/>
                </a:solidFill>
                <a:latin typeface="Calibri"/>
                <a:ea typeface="+mn-ea"/>
                <a:cs typeface="+mn-cs"/>
              </a:rPr>
              <a:t>Ton ud</a:t>
            </a:r>
            <a:r>
              <a:rPr lang="da-DK" sz="1200" b="0" i="0" baseline="0" noProof="0" dirty="0" smtClean="0">
                <a:solidFill>
                  <a:schemeClr val="tx1"/>
                </a:solidFill>
                <a:latin typeface="Calibri"/>
                <a:ea typeface="+mn-ea"/>
                <a:cs typeface="+mn-cs"/>
              </a:rPr>
              <a:t> under </a:t>
            </a:r>
            <a:r>
              <a:rPr lang="da-DK" sz="1200" b="1" i="0" baseline="0" noProof="0" dirty="0" smtClean="0">
                <a:solidFill>
                  <a:schemeClr val="tx1"/>
                </a:solidFill>
                <a:latin typeface="Calibri"/>
                <a:ea typeface="+mn-ea"/>
                <a:cs typeface="+mn-cs"/>
              </a:rPr>
              <a:t>Indgang</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da-DK" sz="1200" b="0" i="0" baseline="0" noProof="0" dirty="0" smtClean="0">
                <a:solidFill>
                  <a:schemeClr val="tx1"/>
                </a:solidFill>
                <a:latin typeface="Calibri"/>
                <a:ea typeface="+mn-ea"/>
                <a:cs typeface="+mn-cs"/>
              </a:rPr>
              <a:t>Benyt også følgende fremgangsmåde i gruppen </a:t>
            </a:r>
            <a:r>
              <a:rPr lang="da-DK" sz="1200" b="1" i="0" baseline="0" noProof="0" dirty="0" smtClean="0">
                <a:solidFill>
                  <a:schemeClr val="tx1"/>
                </a:solidFill>
                <a:latin typeface="Calibri"/>
                <a:ea typeface="+mn-ea"/>
                <a:cs typeface="+mn-cs"/>
              </a:rPr>
              <a:t>Tidsindstillinger</a:t>
            </a:r>
            <a:r>
              <a:rPr lang="da-DK" sz="1200" b="0" i="0" baseline="0" noProof="0" dirty="0" smtClean="0">
                <a:solidFill>
                  <a:schemeClr val="tx1"/>
                </a:solidFill>
                <a:latin typeface="Calibri"/>
                <a:ea typeface="+mn-ea"/>
                <a:cs typeface="+mn-cs"/>
              </a:rPr>
              <a:t> under fanen </a:t>
            </a:r>
            <a:r>
              <a:rPr lang="da-DK" sz="1200" b="1" i="0" baseline="0" noProof="0" dirty="0" smtClean="0">
                <a:solidFill>
                  <a:schemeClr val="tx1"/>
                </a:solidFill>
                <a:latin typeface="Calibri"/>
                <a:ea typeface="+mn-ea"/>
                <a:cs typeface="+mn-cs"/>
              </a:rPr>
              <a:t>Animationer</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Vælg </a:t>
            </a:r>
            <a:r>
              <a:rPr lang="da-DK" sz="1200" b="1" i="0" baseline="0" noProof="0" dirty="0" smtClean="0">
                <a:solidFill>
                  <a:schemeClr val="tx1"/>
                </a:solidFill>
                <a:latin typeface="Calibri"/>
                <a:ea typeface="+mn-ea"/>
                <a:cs typeface="+mn-cs"/>
              </a:rPr>
              <a:t>Med</a:t>
            </a:r>
            <a:r>
              <a:rPr lang="da-DK" sz="1200" b="0" i="0" baseline="0" noProof="0" dirty="0" smtClean="0">
                <a:solidFill>
                  <a:schemeClr val="tx1"/>
                </a:solidFill>
                <a:latin typeface="Calibri"/>
                <a:ea typeface="+mn-ea"/>
                <a:cs typeface="+mn-cs"/>
              </a:rPr>
              <a:t> </a:t>
            </a:r>
            <a:r>
              <a:rPr lang="da-DK" sz="1200" b="1" i="0" baseline="0" noProof="0" dirty="0" smtClean="0">
                <a:solidFill>
                  <a:schemeClr val="tx1"/>
                </a:solidFill>
                <a:latin typeface="Calibri"/>
                <a:ea typeface="+mn-ea"/>
                <a:cs typeface="+mn-cs"/>
              </a:rPr>
              <a:t>forrige</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Start</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smtClean="0">
                <a:solidFill>
                  <a:schemeClr val="tx1"/>
                </a:solidFill>
                <a:latin typeface="Calibri"/>
                <a:ea typeface="+mn-ea"/>
                <a:cs typeface="+mn-cs"/>
              </a:rPr>
              <a:t>Skriv </a:t>
            </a:r>
            <a:r>
              <a:rPr lang="da-DK" sz="1200" b="1" i="0" baseline="0" noProof="0" smtClean="0">
                <a:solidFill>
                  <a:schemeClr val="tx1"/>
                </a:solidFill>
                <a:latin typeface="Calibri"/>
                <a:ea typeface="+mn-ea"/>
                <a:cs typeface="+mn-cs"/>
              </a:rPr>
              <a:t>22,5”</a:t>
            </a:r>
            <a:r>
              <a:rPr lang="da-DK" sz="1200" b="0" i="0" baseline="0" noProof="0" smtClean="0">
                <a:solidFill>
                  <a:schemeClr val="tx1"/>
                </a:solidFill>
                <a:latin typeface="Calibri"/>
                <a:ea typeface="+mn-ea"/>
                <a:cs typeface="+mn-cs"/>
              </a:rPr>
              <a:t> </a:t>
            </a:r>
            <a:r>
              <a:rPr lang="da-DK" sz="1200" b="0" i="0" baseline="0" noProof="0" dirty="0" smtClean="0">
                <a:solidFill>
                  <a:schemeClr val="tx1"/>
                </a:solidFill>
                <a:latin typeface="Calibri"/>
                <a:ea typeface="+mn-ea"/>
                <a:cs typeface="+mn-cs"/>
              </a:rPr>
              <a:t>i feltet </a:t>
            </a:r>
            <a:r>
              <a:rPr lang="da-DK" sz="1200" b="1" i="0" baseline="0" noProof="0" dirty="0" smtClean="0">
                <a:solidFill>
                  <a:schemeClr val="tx1"/>
                </a:solidFill>
                <a:latin typeface="Calibri"/>
                <a:ea typeface="+mn-ea"/>
                <a:cs typeface="+mn-cs"/>
              </a:rPr>
              <a:t>Forsinkelse</a:t>
            </a:r>
            <a:r>
              <a:rPr lang="da-DK" sz="1200" b="0" i="0" baseline="0" noProof="0" dirty="0" smtClean="0">
                <a:solidFill>
                  <a:schemeClr val="tx1"/>
                </a:solidFill>
                <a:latin typeface="Calibri"/>
                <a:ea typeface="+mn-ea"/>
                <a:cs typeface="+mn-cs"/>
              </a:rPr>
              <a:t>.</a:t>
            </a:r>
          </a:p>
          <a:p>
            <a:pPr marL="685800" lvl="1" indent="-228600" algn="l" defTabSz="914400">
              <a:buClr>
                <a:schemeClr val="tx1"/>
              </a:buClr>
              <a:buFont typeface="Arial"/>
              <a:buChar char="•"/>
            </a:pPr>
            <a:r>
              <a:rPr lang="da-DK" sz="1200" b="0" i="0" baseline="0" noProof="0" dirty="0" smtClean="0">
                <a:solidFill>
                  <a:schemeClr val="tx1"/>
                </a:solidFill>
                <a:latin typeface="Calibri"/>
                <a:ea typeface="+mn-ea"/>
                <a:cs typeface="+mn-cs"/>
              </a:rPr>
              <a:t>Skriv </a:t>
            </a:r>
            <a:r>
              <a:rPr lang="da-DK" sz="1200" b="1" i="0" baseline="0" noProof="0" dirty="0" smtClean="0">
                <a:solidFill>
                  <a:schemeClr val="tx1"/>
                </a:solidFill>
                <a:latin typeface="Calibri"/>
                <a:ea typeface="+mn-ea"/>
                <a:cs typeface="+mn-cs"/>
              </a:rPr>
              <a:t>0,5 sekund</a:t>
            </a:r>
            <a:r>
              <a:rPr lang="da-DK" sz="1200" b="0" i="0" baseline="0" noProof="0" dirty="0" smtClean="0">
                <a:solidFill>
                  <a:schemeClr val="tx1"/>
                </a:solidFill>
                <a:latin typeface="Calibri"/>
                <a:ea typeface="+mn-ea"/>
                <a:cs typeface="+mn-cs"/>
              </a:rPr>
              <a:t> på listen </a:t>
            </a:r>
            <a:r>
              <a:rPr lang="da-DK" sz="1200" b="1" i="0" baseline="0" noProof="0" dirty="0" smtClean="0">
                <a:solidFill>
                  <a:schemeClr val="tx1"/>
                </a:solidFill>
                <a:latin typeface="Calibri"/>
                <a:ea typeface="+mn-ea"/>
                <a:cs typeface="+mn-cs"/>
              </a:rPr>
              <a:t>Varighed</a:t>
            </a:r>
            <a:r>
              <a:rPr lang="da-DK" sz="1200" b="0" i="0" baseline="0" noProof="0" dirty="0" smtClean="0">
                <a:solidFill>
                  <a:schemeClr val="tx1"/>
                </a:solidFill>
                <a:latin typeface="Calibri"/>
                <a:ea typeface="+mn-ea"/>
                <a:cs typeface="+mn-cs"/>
              </a:rPr>
              <a:t>.</a:t>
            </a:r>
          </a:p>
          <a:p>
            <a:pPr marL="228600" indent="-228600" algn="l" defTabSz="914400">
              <a:buFont typeface="Calibri"/>
              <a:buAutoNum type="arabicPeriod"/>
            </a:pPr>
            <a:endParaRPr lang="da-DK" noProof="0" dirty="0" smtClean="0"/>
          </a:p>
        </p:txBody>
      </p:sp>
      <p:sp>
        <p:nvSpPr>
          <p:cNvPr id="4" name="Slide Number Placeholder 3"/>
          <p:cNvSpPr>
            <a:spLocks noGrp="1"/>
          </p:cNvSpPr>
          <p:nvPr>
            <p:ph type="sldNum" sz="quarter" idx="10"/>
          </p:nvPr>
        </p:nvSpPr>
        <p:spPr/>
        <p:txBody>
          <a:bodyPr/>
          <a:lstStyle/>
          <a:p>
            <a:pPr algn="r" defTabSz="914400">
              <a:buNone/>
            </a:pPr>
            <a:fld id="{41AB9C18-8CAA-4223-81FA-B24ABEAFDA68}" type="slidenum">
              <a:rPr lang="en-US" sz="1200" b="0" i="0">
                <a:latin typeface="Calibri"/>
                <a:ea typeface="+mn-ea"/>
                <a:cs typeface="+mn-cs"/>
              </a:rPr>
              <a:pPr algn="r" defTabSz="914400">
                <a:buNone/>
              </a:pPr>
              <a:t>9</a:t>
            </a:fld>
            <a:endParaRPr lang="en-US" sz="1200" b="0" i="0">
              <a:latin typeface="Calibri"/>
              <a:ea typeface="+mn-ea"/>
              <a:cs typeface="+mn-cs"/>
            </a:endParaRPr>
          </a:p>
        </p:txBody>
      </p:sp>
    </p:spTree>
    <p:extLst>
      <p:ext uri="{BB962C8B-B14F-4D97-AF65-F5344CB8AC3E}">
        <p14:creationId xmlns:p14="http://schemas.microsoft.com/office/powerpoint/2010/main" val="404464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Klik for at redigere i master</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20300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9297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Klik for at redigere i master</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12113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30193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78404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29467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Klik for at redigere i master</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26003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71564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51877271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02396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6039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8591489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587" y="0"/>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sp>
        <p:nvSpPr>
          <p:cNvPr id="22" name="TextBox 21"/>
          <p:cNvSpPr txBox="1"/>
          <p:nvPr/>
        </p:nvSpPr>
        <p:spPr>
          <a:xfrm>
            <a:off x="2051720" y="818707"/>
            <a:ext cx="3920921" cy="1569660"/>
          </a:xfrm>
          <a:prstGeom prst="rect">
            <a:avLst/>
          </a:prstGeom>
          <a:noFill/>
        </p:spPr>
        <p:txBody>
          <a:bodyPr wrap="square" rtlCol="0">
            <a:spAutoFit/>
          </a:bodyPr>
          <a:lstStyle/>
          <a:p>
            <a:pPr marL="118872" indent="-118872" algn="l" defTabSz="914400">
              <a:buNone/>
            </a:pPr>
            <a:r>
              <a:rPr lang="da-DK" sz="9600" i="1" dirty="0" smtClean="0">
                <a:solidFill>
                  <a:schemeClr val="bg1"/>
                </a:solidFill>
                <a:latin typeface="Georgia"/>
              </a:rPr>
              <a:t>Nisser</a:t>
            </a:r>
            <a:endParaRPr lang="da-DK" sz="9600" b="0" i="1" dirty="0">
              <a:solidFill>
                <a:schemeClr val="bg1"/>
              </a:solidFill>
              <a:latin typeface="Georgia"/>
            </a:endParaRPr>
          </a:p>
        </p:txBody>
      </p:sp>
    </p:spTree>
    <p:extLst>
      <p:ext uri="{BB962C8B-B14F-4D97-AF65-F5344CB8AC3E}">
        <p14:creationId xmlns:p14="http://schemas.microsoft.com/office/powerpoint/2010/main" val="3757670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6000" fill="hold"/>
                                        <p:tgtEl>
                                          <p:spTgt spid="16"/>
                                        </p:tgtEl>
                                        <p:attrNameLst>
                                          <p:attrName>r</p:attrName>
                                        </p:attrNameLst>
                                      </p:cBhvr>
                                    </p:animRot>
                                  </p:childTnLst>
                                </p:cTn>
                              </p:par>
                              <p:par>
                                <p:cTn id="7" presetID="6" presetClass="emph" presetSubtype="0" accel="50000" decel="50000" autoRev="1" fill="hold" nodeType="withEffect">
                                  <p:stCondLst>
                                    <p:cond delay="0"/>
                                  </p:stCondLst>
                                  <p:childTnLst>
                                    <p:animScale>
                                      <p:cBhvr>
                                        <p:cTn id="8" dur="6000" fill="hold"/>
                                        <p:tgtEl>
                                          <p:spTgt spid="16"/>
                                        </p:tgtEl>
                                      </p:cBhvr>
                                      <p:by x="60000" y="60000"/>
                                    </p:animScale>
                                  </p:childTnLst>
                                </p:cTn>
                              </p:par>
                              <p:par>
                                <p:cTn id="9" presetID="8" presetClass="emph" presetSubtype="0" fill="hold" nodeType="withEffect">
                                  <p:stCondLst>
                                    <p:cond delay="8000"/>
                                  </p:stCondLst>
                                  <p:childTnLst>
                                    <p:animRot by="-21600000">
                                      <p:cBhvr>
                                        <p:cTn id="10" dur="13000" fill="hold"/>
                                        <p:tgtEl>
                                          <p:spTgt spid="17"/>
                                        </p:tgtEl>
                                        <p:attrNameLst>
                                          <p:attrName>r</p:attrName>
                                        </p:attrNameLst>
                                      </p:cBhvr>
                                    </p:animRot>
                                  </p:childTnLst>
                                </p:cTn>
                              </p:par>
                              <p:par>
                                <p:cTn id="11" presetID="6" presetClass="emph" presetSubtype="0" accel="50000" decel="50000" autoRev="1" fill="hold" nodeType="withEffect">
                                  <p:stCondLst>
                                    <p:cond delay="8000"/>
                                  </p:stCondLst>
                                  <p:childTnLst>
                                    <p:animScale>
                                      <p:cBhvr>
                                        <p:cTn id="12" dur="6500" fill="hold"/>
                                        <p:tgtEl>
                                          <p:spTgt spid="17"/>
                                        </p:tgtEl>
                                      </p:cBhvr>
                                      <p:by x="40000" y="40000"/>
                                    </p:animScale>
                                  </p:childTnLst>
                                </p:cTn>
                              </p:par>
                              <p:par>
                                <p:cTn id="13" presetID="10" presetClass="entr" presetSubtype="0" fill="hold" nodeType="withEffect">
                                  <p:stCondLst>
                                    <p:cond delay="250"/>
                                  </p:stCondLst>
                                  <p:iterate type="lt">
                                    <p:tmPct val="400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587" y="0"/>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1215119" y="513695"/>
            <a:ext cx="790733" cy="918055"/>
          </a:xfrm>
          <a:prstGeom prst="rect">
            <a:avLst/>
          </a:prstGeom>
          <a:effectLst/>
        </p:spPr>
      </p:pic>
      <p:sp>
        <p:nvSpPr>
          <p:cNvPr id="22" name="TextBox 21"/>
          <p:cNvSpPr txBox="1"/>
          <p:nvPr/>
        </p:nvSpPr>
        <p:spPr>
          <a:xfrm>
            <a:off x="2051720" y="818707"/>
            <a:ext cx="3920921" cy="1200329"/>
          </a:xfrm>
          <a:prstGeom prst="rect">
            <a:avLst/>
          </a:prstGeom>
          <a:noFill/>
        </p:spPr>
        <p:txBody>
          <a:bodyPr wrap="square" rtlCol="0">
            <a:spAutoFit/>
          </a:bodyPr>
          <a:lstStyle/>
          <a:p>
            <a:pPr marL="118872" indent="-118872" algn="l" defTabSz="914400">
              <a:buNone/>
            </a:pPr>
            <a:r>
              <a:rPr lang="da-DK" sz="7200" i="1" dirty="0" smtClean="0">
                <a:solidFill>
                  <a:schemeClr val="bg1"/>
                </a:solidFill>
                <a:latin typeface="Georgia"/>
              </a:rPr>
              <a:t>Nisser</a:t>
            </a:r>
            <a:endParaRPr lang="da-DK" sz="7200" b="0" i="1" dirty="0">
              <a:solidFill>
                <a:schemeClr val="bg1"/>
              </a:solidFill>
              <a:latin typeface="Georgia"/>
            </a:endParaRPr>
          </a:p>
        </p:txBody>
      </p:sp>
      <p:sp>
        <p:nvSpPr>
          <p:cNvPr id="23" name="TextBox 22"/>
          <p:cNvSpPr txBox="1"/>
          <p:nvPr/>
        </p:nvSpPr>
        <p:spPr>
          <a:xfrm>
            <a:off x="1691680" y="2451540"/>
            <a:ext cx="4362787" cy="523220"/>
          </a:xfrm>
          <a:prstGeom prst="rect">
            <a:avLst/>
          </a:prstGeom>
          <a:noFill/>
        </p:spPr>
        <p:txBody>
          <a:bodyPr wrap="square" rtlCol="0">
            <a:spAutoFit/>
          </a:bodyPr>
          <a:lstStyle/>
          <a:p>
            <a:pPr algn="l" defTabSz="914400">
              <a:buNone/>
            </a:pPr>
            <a:r>
              <a:rPr lang="da-DK" sz="2800" b="0" i="1" dirty="0" smtClean="0">
                <a:solidFill>
                  <a:schemeClr val="bg1"/>
                </a:solidFill>
                <a:latin typeface="Georgia"/>
                <a:ea typeface="+mn-ea"/>
                <a:cs typeface="+mn-cs"/>
              </a:rPr>
              <a:t>– Nisser hører julen til</a:t>
            </a:r>
            <a:endParaRPr lang="da-DK" sz="2800" b="0" i="1" dirty="0">
              <a:solidFill>
                <a:schemeClr val="bg1"/>
              </a:solidFill>
              <a:latin typeface="Georgia"/>
              <a:ea typeface="+mn-ea"/>
              <a:cs typeface="+mn-cs"/>
            </a:endParaRPr>
          </a:p>
        </p:txBody>
      </p:sp>
    </p:spTree>
    <p:extLst>
      <p:ext uri="{BB962C8B-B14F-4D97-AF65-F5344CB8AC3E}">
        <p14:creationId xmlns:p14="http://schemas.microsoft.com/office/powerpoint/2010/main" val="3149880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9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80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0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80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8000"/>
                                  </p:stCondLst>
                                  <p:childTnLst>
                                    <p:animScale>
                                      <p:cBhvr>
                                        <p:cTn id="16" dur="6500" fill="hold"/>
                                        <p:tgtEl>
                                          <p:spTgt spid="17"/>
                                        </p:tgtEl>
                                      </p:cBhvr>
                                      <p:by x="40000" y="40000"/>
                                    </p:animScale>
                                  </p:childTnLst>
                                </p:cTn>
                              </p:par>
                              <p:par>
                                <p:cTn id="17" presetID="35" presetClass="path" presetSubtype="0" accel="50000" decel="50000" fill="hold" nodeType="withEffect">
                                  <p:stCondLst>
                                    <p:cond delay="14000"/>
                                  </p:stCondLst>
                                  <p:childTnLst>
                                    <p:animMotion origin="layout" path="M -0.00017 0 L -1.00017 0 " pathEditMode="relative" rAng="0" ptsTypes="AA">
                                      <p:cBhvr>
                                        <p:cTn id="18" dur="3000" fill="hold"/>
                                        <p:tgtEl>
                                          <p:spTgt spid="4"/>
                                        </p:tgtEl>
                                        <p:attrNameLst>
                                          <p:attrName>ppt_x</p:attrName>
                                          <p:attrName>ppt_y</p:attrName>
                                        </p:attrNameLst>
                                      </p:cBhvr>
                                      <p:rCtr x="-500" y="0"/>
                                    </p:animMotion>
                                  </p:childTnLst>
                                </p:cTn>
                              </p:par>
                              <p:par>
                                <p:cTn id="19" presetID="53" presetClass="entr" presetSubtype="0" fill="hold" nodeType="withEffect">
                                  <p:stCondLst>
                                    <p:cond delay="15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Effect transition="in" filter="fade">
                                      <p:cBhvr>
                                        <p:cTn id="23" dur="1000"/>
                                        <p:tgtEl>
                                          <p:spTgt spid="20"/>
                                        </p:tgtEl>
                                      </p:cBhvr>
                                    </p:animEffect>
                                  </p:childTnLst>
                                </p:cTn>
                              </p:par>
                              <p:par>
                                <p:cTn id="24" presetID="0" presetClass="path" presetSubtype="0" accel="50000" decel="50000" fill="hold" nodeType="withEffect">
                                  <p:stCondLst>
                                    <p:cond delay="14500"/>
                                  </p:stCondLst>
                                  <p:childTnLst>
                                    <p:animMotion origin="layout" path="M 2.77778E-6 -5.55042E-7 C 0.10799 0.02174 0.21649 0.04371 0.30885 0.08742 C 0.40139 0.13113 0.50521 0.19149 0.55521 0.26249 C 0.60521 0.33348 0.62621 0.43501 0.60903 0.51295 C 0.59167 0.59089 0.55104 0.68848 0.45069 0.72965 C 0.35017 0.77081 0.12656 0.77544 0.00573 0.75948 C -0.11493 0.74352 -0.19392 0.68871 -0.27309 0.63413 " pathEditMode="relative" ptsTypes="aaaaaaA">
                                      <p:cBhvr>
                                        <p:cTn id="25" dur="5000" spd="-100000" fill="hold"/>
                                        <p:tgtEl>
                                          <p:spTgt spid="20"/>
                                        </p:tgtEl>
                                        <p:attrNameLst>
                                          <p:attrName>ppt_x</p:attrName>
                                          <p:attrName>ppt_y</p:attrName>
                                        </p:attrNameLst>
                                      </p:cBhvr>
                                    </p:animMotion>
                                  </p:childTnLst>
                                </p:cTn>
                              </p:par>
                              <p:par>
                                <p:cTn id="26" presetID="10" presetClass="entr" presetSubtype="0" fill="hold" nodeType="withEffect">
                                  <p:stCondLst>
                                    <p:cond delay="20000"/>
                                  </p:stCondLst>
                                  <p:iterate type="lt">
                                    <p:tmPct val="4000"/>
                                  </p:iterate>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22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31750" y="-425309"/>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737713" y="390840"/>
            <a:ext cx="790733" cy="918055"/>
          </a:xfrm>
          <a:prstGeom prst="rect">
            <a:avLst/>
          </a:prstGeom>
          <a:effectLst/>
        </p:spPr>
      </p:pic>
      <p:sp>
        <p:nvSpPr>
          <p:cNvPr id="22" name="TextBox 21"/>
          <p:cNvSpPr txBox="1"/>
          <p:nvPr/>
        </p:nvSpPr>
        <p:spPr>
          <a:xfrm>
            <a:off x="1547664" y="204050"/>
            <a:ext cx="4139585" cy="1200329"/>
          </a:xfrm>
          <a:prstGeom prst="rect">
            <a:avLst/>
          </a:prstGeom>
          <a:noFill/>
        </p:spPr>
        <p:txBody>
          <a:bodyPr wrap="square" rtlCol="0">
            <a:spAutoFit/>
          </a:bodyPr>
          <a:lstStyle/>
          <a:p>
            <a:pPr marL="118872" indent="-118872" algn="l" defTabSz="914400">
              <a:buNone/>
            </a:pPr>
            <a:r>
              <a:rPr lang="da-DK" sz="7200" i="1" dirty="0" smtClean="0">
                <a:solidFill>
                  <a:schemeClr val="bg1"/>
                </a:solidFill>
                <a:latin typeface="Georgia"/>
              </a:rPr>
              <a:t>Nisser</a:t>
            </a:r>
            <a:endParaRPr lang="da-DK" sz="7200" b="0" i="1" dirty="0">
              <a:solidFill>
                <a:schemeClr val="bg1"/>
              </a:solidFill>
              <a:latin typeface="Georgia"/>
            </a:endParaRPr>
          </a:p>
        </p:txBody>
      </p:sp>
      <p:pic>
        <p:nvPicPr>
          <p:cNvPr id="2" name="Billed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057" y="1581150"/>
            <a:ext cx="2416586" cy="1803145"/>
          </a:xfrm>
          <a:prstGeom prst="rect">
            <a:avLst/>
          </a:prstGeom>
        </p:spPr>
      </p:pic>
      <p:pic>
        <p:nvPicPr>
          <p:cNvPr id="3" name="Billed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4290" y="1581150"/>
            <a:ext cx="1504950" cy="2286000"/>
          </a:xfrm>
          <a:prstGeom prst="rect">
            <a:avLst/>
          </a:prstGeom>
        </p:spPr>
      </p:pic>
      <p:pic>
        <p:nvPicPr>
          <p:cNvPr id="5" name="Billed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7142" y="1581150"/>
            <a:ext cx="2847975" cy="1600200"/>
          </a:xfrm>
          <a:prstGeom prst="rect">
            <a:avLst/>
          </a:prstGeom>
        </p:spPr>
      </p:pic>
      <p:pic>
        <p:nvPicPr>
          <p:cNvPr id="6" name="Billed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89887" y="3311915"/>
            <a:ext cx="2847975" cy="1275213"/>
          </a:xfrm>
          <a:prstGeom prst="rect">
            <a:avLst/>
          </a:prstGeom>
        </p:spPr>
      </p:pic>
      <p:pic>
        <p:nvPicPr>
          <p:cNvPr id="7" name="Billed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67142" y="4844689"/>
            <a:ext cx="2847975" cy="1895198"/>
          </a:xfrm>
          <a:prstGeom prst="rect">
            <a:avLst/>
          </a:prstGeom>
        </p:spPr>
      </p:pic>
      <p:sp>
        <p:nvSpPr>
          <p:cNvPr id="10" name="AutoShape 6" descr="data:image/png;base64,iVBORw0KGgoAAAANSUhEUgAAAMQAAACjCAMAAADiiUG7AAABQVBMVEX/////AAAAAACEhIT/3oyHh4eKior/4Y7/44+MjIz/5pH/4o67u7tKSkr/5ZBSAABUVFSdnZ3wAAD19fVCQkJ6enri4uLHAABmZmaxsbEwMDBfX191dXXt7e0eHh7GxsbY2NjPz8+iAACwAACHAABubm6SAAA6OjrrAAC9AABZAABCAAB8AACqqqpjY2M2NjYkAAAuAACbh1XRAABqAADSt3OZAAAUFBTfAABzAAAQEBA3AAANAACXl5fv0INsXjvCqWujjlrgw3uKeEx5aUIcGA9jAAAqAABVAABVSi8pMjK5oWY7NCFbTzIYAAAmIRU3MB51hYUwRkZNPxoSKioAHR0hFQCJOTmnlGgEChMAACQeKChIY2MEFBRIAAA/TU0cOCMXHRJITjE2KAAyNyMjLT4+Q01yaVKAbTwAJxkAABix8cvJAAAWFklEQVR4nO1dCVvi6JbGw5pAMJCEHRJAFhdEQQRR2dTqtt2q+lbPTN26XT1z752envn/P2C+JTtJCCqW/Tz3feopBQKcN2c/35cYCPwL/8L7RafCf28RXgxBCAQg8ry3ZjKZ8iuL8zzIqUAgI6We8c5EUAwGU5lXl+gZkDvk/8u135gHDqmBz7+6RM+ADORcwrq6yEMFGaIAiQ3ItD4ShIWwnncLUBHJD07eiFBrI18JYBINYY33dCpKIFBOQGdDMq0PYhKqWflDnhzMr22DG4QCLSST5J9EHnBk7b4nDojFGJ3ZS/B7eAcKgUAJGpsU6RmoDgsBxi8JAXghIHHPS5CbhAJyuevTOoLInaXW+0jVVihQzbX8HYrsKOjb9N4WCgBIfg4sQio43LQ0z0W1AGEfh2XEwqW4Tkp5W/DA+DgqBcC/R39QIcDYRw2BSJQ2L4uO8rrVPuenmmNwkngzCDwAl8+vUaAJsLqursJb5mmBk2Q5IY9BUny/JbG68kAkXiLVmsgUyY9yOQWv6Ycy86ZenWDU89oRK+83JK5ApgWJPDXyBvcumsjnICOjJNwgbii9u5LTP8pCEKBVKGMW31uWl6HKQyETCP55/YKiI0FJDr7nYsEXEjIEcSvz5igFg0FJeq3TJyAnf2tV5Atd9K2VBLzetLc6fkvnFjKo2uX0h37qY1+Qmbeb1uWLh5emb8vnlVf76Lea1uUbBdnkgHIQxD9bVMlUQNEoKIVWtzV+0+r9NYAiSBEVbUomkwcMrlj8swV3IS9edhKJ/CUhIKUuL/9kBDCKAMESlr9UlWX5zRNTtdLtdiuZgFxAP54bAQ6BIlP+LkUOQDWAJ8VVEHk8bX2WFSAOhcPDV5bMH+Q87jrpyU8AT1opTqSvoY7EwIrPERrAXFY3KakrShLISgkU9WG+QH7r8uSlT2DGJ8lzWKPw32vVSIQUMt8IaEZQpmMbAVqtFkA9bUETWj956OM7FfsCpy5YXUKRilBukUWgFhyNtpywfYTc9n21Jik9lzJaA0uXvTg4deSwtdU/bULj/SzVBXAUGmu/MkBnPAkSmHhCon92cHLyIW3ncQq+prZvBMXcY0RopS7DEFsXXJwfnz8CpNvtZW2kP8BP72P9OoADK4qkEdU28kM4FMjAGOPkw4c9F4MiOAcf48I3QRVH1qrWK6GSoZQnHLZrbh6ho316oYfl7wtCIlBU11aKWj7oOwcmG0ZAU8r3BiXRUN2UkPi2lV5yZFcW66zfbwyYhKKUkex5RcnwcH7ilwBB9k0n5G6owmUHtpunp6fNZnMf+UJ9HQ5bo2/vYY8NCrG7WS2EtrPZ/t722e4aLNrHm2YhDwuoNUAoVHLOR4ifa0vmA4/HsAYN2CQLoQXj3GGQ/J7HrUpCWTomBzUnueof4MRXeMJIb9C5yzyk1Lo4lcoELlOpy6VyJ/ObIweE0xM49WlV6RNYf+OdPwitIG1OlNyhLLs0aR13s0n3L8A/iw2RUNfrcpVhx7VqRk7tJVwfLhyKJgc0wcXjXgq+E8goKeCDHsdUTSTS/eUk3f8A/lh829SGm06+AK2UZ++ikxjV6juoaK3X67W+Rbo61PzQ2H3m1uBVwDm4uiJqqCROTvaNJvr44MQsXvbg3E8Gh66yERaCsLKDJD5R66d3sfQ34/vQJARjgMemWT5fsXajuWIFOkCspwYwnbMsGwqFWPZu+gCnZqM688Ei/R03NKbggnCY9pKxkIo4G5oCZE0S7vTdZNfR/i7VLN1gVuagjtrlwSQZMiE6GTyZc0Tahyqab76QpsBQO29d+GEQikejUTML9AT4zXQqdt+4JEdx61DlUK5We2wcn/pF0kqDHfzvWizemERGBH3UmPrjjk1Go5MHgPkibmVxtZYuRttvuqTZ0qNhsPT77XQ6nbAzmA96HxdIF0lWc/Do5L+211FFc2NVoA14QgyaHjpfLmAemszg5h5LPwBEIjqFK00h0RA0V8uuYwc465eJFQPiK5JAn1XQ9NCB+yg+7XG293A/icZniEQPbqcPcyNI/ecaBrUDltX2BJ9rIPDdEv6BcmlHeSUSBVRoqBzycDtRXTkWn86T0UVvMoEpSnZXV5pFxe5MFciqGY6NhIqyQvTeSXUq0HmdTKIEGpSD3ID7iR6O4oObRTQai4YG6Dm2Byh309cmfzcmgKdZDwYI7XPnfQ+KQH0lkwDxlQp2dZ9IB57MmSF6NYhSN4iGZgD3H2FBtBGN/1MXsg4rCsFtN8+WQV06urS7zYuA/CFkTgsxjURyATfTB1Q/3VIWyat9XcjlybidhNuYXOa1BbAi93rLGvAwsaS26GBCPXmOYi2bxN4OlBb7TRdy160dX0kC5SMtM625qlH0WD2DuaVWCmlqubkeqIk7dnfFkp+mjHf8fBKCZlEtLxKqlmTjGEFIjV10x8E8FlpG8hapQCUUXcAsTnS0o0t5dPZsEsgvQEBCem4x75ClwIz9mkXO2QQLU9aBA2JBbQrwq5OnO0JicdLv92mHenTyfBKYBYaHIjokcGbGS+EhlXLqVboPziQIUM2ExY8vcBWCH+Exee3FJAKJjgQRj2XXDrH+8thB4LJTWVawkTA7SHTwEe7xyyQEx65hOkD4+/Yp8olHzwS+ggQycK9F+jxgoxGcw7STPYkWEtHovelh7A7g1ng8wb1FNB6aQG0HnEeeBomXVIASUcR4jR0l/zBF2OjkfmwIzSIO5mSuIT75J3iTcMvY/pAh29JkWGNTCPR0sVnUSxixChXlGFfLwSs5X0HCuXbyC5G4QmOdRr1zsWCJI8TY69tlDlYSMXoobpw2R4KaYkPfYicEGkMUyjzzewfG09BkEpqPkcgL1XiisRmMjmwkJiHk24Tg9QZJKKS47uhRSA3IMFa8gkFQn/jdDKjEUXYxgz5ebDCTiMHTR7h5ukL2tEkSFeILHdByNpZhTuXzCMuSxmE+S6r+PX/Ck7S2lUS0t7iCGeo1Vmqi+RIS3aKFRAMeBijYDwbEvHNu2sAk5oPB9Zz21DE2dA+A2562LTrFYgtUT8VC8dkTuG5YQegfwwt6UCuJDjqNLI79UdwwP7mu+CMSvRhqhK5RIkC+0YMbygEvTBt5gpZR5P8Y0q5Lxm4fbL10ZENJpNRT3oGPRtBPsospfFGqOswknkiBx07vr1XD2tU46CQmCy2Xx0mEdSFRfzmJio3EeGaaH0XZWc+0962j02iAWgRGe/OP9MWzGsIP+Dctg096vRCbRFA/5YMzCdh5MQmF+FOnRc0pBXBtKYziocGCSLkYDBbwRUsm5cqDepZjyQnYoMfcyS2eSyE84afd1r4IiRfuLCB9a97wCZS8rG0b1Qwpge70lFgw+tO4nYV+FqKx2zF55vEY9djnLj6NSbx0Kl4hvX9OjU6ExYCNOXU9pDRSv0syF4G3Fg4Ppveyk+t7OMYrFDtua5Sj1yARJBWwrNXhHRL95z2WTS6VcZjFF9Uv1CaaqGJgIWEp/+KLW+LQIzhwIbGNSbx0QV6hZbxeCCs0kU2nDxNWg3Fuk3fqcZ2eSRXXZhLYJYwCEZW1uI8467sNO/Ywie2XLrLk6S7Wovm5VOXr16+FbgXGY2zVPSMFL9QZoAIzg1rs2kqC1QJUkijJcw8aIfHyNbsU7U4digxFKqCwf31lOunJOzUGVP9vpj0dR/lC53CH0vPimg7PWGpoB14jp1ciEXBvv5XuzXzBxkzjvujiH2ob2YAZHVdO7pKhqKaL20U0uvg4iUZReljMaXACrxHmt1ci4Q4G8BIQO5sZLOKTG/papgoPdGUFVYHR0OIei3sziYeSM5iwg4fp9F7TjtfKY3vjJCILnDSgZw447K022K2iUITzRexqNtGCcjSUXKBCHqvgy3A4bIWDwQZ4zmERib1Nk5hMoWebbvw3HStXcTjGJWsclbyDCRsjaoktyMmviC0mEomE8eWKFW8SJ1s/bmpHAUH4D7z4YxszRf8gYRa1Ht0iz/8PnucP5jCd93BvwQ5QQSsW+QaRnyBc+uwVn1DtuLfRPdfl32+ni5AN0cVfUVCXx1AIhsOR3xcsO5vS6DRgQw+o0uqi53UKCJGWV5RFfv+qJATBvqOjiGwpHrflbtQcCMgf0DlG/3ioVIZfKljoHHXjrpkA1cVXj/3Wj69LgvbXn8ztHP80mM1mtuXd6AASAA0mWCIkwsj2I0TWHPbnAmPngHTx2X2GmYbsh5eQEC5TJnRgv45xcanP0eT/mGP0BlZdxHASE/kWHyYkdFkZlBtbyxQwfnJl0YaDc28S3lciidYaWh1ft7O/aiyCi2QMYTKxuQV7Q97ARzCJlsEC1V3FJWOi+Lzn4hdktuBBgs+ND4tUoMOctj3UAAfn59rSR9qUkoyNO5GFQylLc97d08cnaIQRiWHEMH5JdKaALOqrm3dnPUlU0KvHxxemc20pMDKfjRlKGx5NabX9qLIIz+MuJEIxll0skQiGGzkXTQTDBag5p+6mKwkZl9TfzvAONoC9A4wzK4tPxpkZXdQs9c1IbRaVv6o5wqlJijuQCIbdOCBbK352rqL6Lj6RIJef1ukKeE0bNNTr5vvlfNKb3vbSXGtbvWOW+AcdujouDt2LJDpBxFVuK5gWHO05ddr7TmP9crFiqbtqoC3Ftn82eGr7PdNth8jRVY/6N9pMx59C9myBaioeJ4qCTwro0BaWyonF43LtVCb2b74GoHakObCJxL5a0dScot9ntdM6/AtpN5O3D4MZq44QYgTsjJLgfZNAmRu+HTjtCUwvkchgCme26xjOVIMBPUTlPVefTrWFytIDXc9ChcW8tyDd6lUPYw6ERNDdCeyKaFTgHDFw+N70iX2JB1/MvLN8oEpC30ab8CSR/qRb3V+ukAripJG+nz4gaLGuIPlWAiHBe9Tk/25bS0BhyW20sLVjaKLjTcIIAagfuJtMUMcv4mtJodKlGmiB6FsJGgn37zsFOwn3QmVb3+OR8WwazSQCamGHL8q8lEqZANByA3CRFC75Vocnia3T32zm5E7iR78ktg5MwTiPJC4aj1USxK2lSsOvPrxJbH22rCNUf3El0T9qGSS894VlzWVXWVFM+1aJ+FKDCFYB3yQiRU8Su79YWLhXjKY9tFVnTehRfNd947MelcLBMfrdg4T2Gm6SpJz35RZbdUu1qpI4gHTallmahvs4lmPtrB4Ssu6XVBY5KhuyJdQR8TlTK2qRPlLKITUhApFGrlFYNbvZ6lt2KWua2NlG/asltZhJOETh9LZxrrLug0UFJNwHhTkkWKM0hArPhdWhgMaBw3Ugh2yNYXiO5/UK1FMVB2YSv2rmlEYln+XydINEcH85ZJ98M6V5DxKB1LiAgSNWOCzhzZL4oYjHGxQMjBsMLn265NZGOo68SZgDlKJ1tKNjOK6DiYVBQtS33hIy6Xb61FqquJIQUFUzJLUZDIlTI3MRK5WxtcECXL6phyFc7O+vJrF1bP4eumlt7/j8fN/6NoMEp5EYNbMI20vllgsJQeZBFEuRliiKPKNZUDjC5EQrhigtlhhS8n3bOUBFT/MMTlzuWqDh3PxNxGl3iVFZr45xILFV10+epdxyIVECsYitPxy2jmXoEwYijWKxgfwBDLc8gNGKPU9WEqb2wEJ+dKEd8tMyCWvJ6ExCAtFnxYeIMNiha/r3o1AC3nue9s23zM0b4TMNR+Ywu68fo2/2RCSI0i+sqnYOsV2RQa5sG4650SAc9A9s47Pkvedp37yrQDGFzz7AD0a62NbX7U0khgFuSRFb2d8EWZZtZb4EjVwuB61cbnWejvB4Xdj4QLIE/OMaJMxZpf+IT0iWnmejdtIOaX8ACGT4pfWck0YKxrylKRcuOSP6rGKBigxrMX2MG83+vtd1dzYS5rFCn3zp/ulpM9s/0kkkVG3hTQC43N6z5o00anlKUkQysZAQhcYhehqjCCVPFpiDdQ8pXQI+81qr2DevuVWtyxojzXd/ODa2W2cONGHJ+tVXW9xIQxH3/2GJNI5CuQowHvIRPSiFvVmED+0cztRsve0x5t+HoGBk7by1her/mglUu5zWFFASpIodXQC9BQ1j27SQVkd5UgVFDPkQLzgELSUSOtUljzEHZ+OwdabalodTHJAzLdOoKMtBa5GyQ+tDLFPAIJHdSuO7CqhbmG0Xz+x8LdFTmoNgGJlWsWGXGLHgJDdlSEtTjb3Vl2/uUHvBf+JEISMny6Uwjjt7U+d7JE+rvBLW6AQiTcfYLqBVchqKIYsahp2VEaksxVIfF9KqJFA6Fb5Cf4RCjunF7ZzTjj46yG9pulGsVe057NOBZIQDxuV8hxkODwuccsZa1xNpwOY0DkYOUcVygZ26eWHSnssN8BNW8/rZdhXyVo2wQKpwj6YM1wU+dyhFrESYindmdgYKP2MRRYswo+nx0VDnyN/91DtL+5F+YahEFXcHDgdxqV3guEPG6CjCuV/XujxNxS4KOyQiHv56TLOa6UzsfVX8kBD+Zv9U2oaiAOWw9qNDKuF+AkiHkaMdBbKyfftnrUb7mM5PgozoMJ46+ckPB1yg2t6Y/pl6xZj3zGvhSLFS0TsHHx2cM/owJtMfFC/oKdCvpTpAPQV0VxMIkHtc2Kr9NiURXG6hl2hESiLHdV9Coo/aDy2N0mdOzeLUfZFgimpMMJPwO7QPkv5OKlIcdtcnkb0Ajn6bVKDW9MEa4IY+9hzgKd+obg3u6V9dl33ciNCGiFufRBMq6meU1HraNgTw8TdGSmRP6Mhac/VdVxFXcFmfRA2GjE6C+MKFLVjur7w3O/IHQj9r8Qp9KbSxaRI1VDhob6YkRo/2eyyt/KMQHXtLhFHXSJTWHX+vSwJ9k77qqpI4W/qInb+tuFLQ6aY0uH5XK9mWKwnHNjUsrkeibl7CV0kcLH/EwYpU0XFILzsaCWbomuykRkUqSZK9PmQ+r3PPMGRLLeMbVBInyyTqK27GkF8mQUpKTCLccC07wrwokl0J/CGpn+goLRxmCisGTCb06xYOwQghUXOasu59dZM/zDDM5aGdd51wwOtZTA4KpJpwMpwIenOD3jcP1U8cJzEl/IMb+q1iR80j1R/C6gCUF3GIrDsZZH/56gSZ4zHUFGvdy7OrFvaRSLCCR3kYjcgSGE6byaqoFLTy4/ibH4vaPkfvQWUr+iixUNA+7NiFxNbyfVZksGJHvYVlO63Kg2p7CcskcirAGfRF3j6MBYeRtRnt9o7TpxGka46Vi0PCS4RLtvdmd3d3m+rvcjVM9iqLYT2yBZd1gXc6acEhkrPLsuPeVYyyrgwoLpbf0wenu00JCQ3yWLYwoldA41cUz4hgQRkdzlhFaSIsqWAHPUkn2EOZfn3HD4n+46q/DJYhI3sV5edv3E4si/PjthXa3aByZePPUWU0lPWa3k5+/wcUPXhkuG/wd/A6bq5jAc95/uW7Fo+51NtpzX3SVHM0BlY2TgJfzEAhQQNFthz53RC/gR5FVl8rm4hg897HXrqruk+RYcLK5sW3IS8gk6e6150v4ftWCULCqlPuT3jL/QD9UyAaZPtd6/8fgK9QKRo9P1wAAAAASUVORK5CYII="/>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 name="AutoShape 8" descr="data:image/png;base64,iVBORw0KGgoAAAANSUhEUgAAAMQAAACjCAMAAADiiUG7AAABQVBMVEX/////AAAAAACEhIT/3oyHh4eKior/4Y7/44+MjIz/5pH/4o67u7tKSkr/5ZBSAABUVFSdnZ3wAAD19fVCQkJ6enri4uLHAABmZmaxsbEwMDBfX191dXXt7e0eHh7GxsbY2NjPz8+iAACwAACHAABubm6SAAA6OjrrAAC9AABZAABCAAB8AACqqqpjY2M2NjYkAAAuAACbh1XRAABqAADSt3OZAAAUFBTfAABzAAAQEBA3AAANAACXl5fv0INsXjvCqWujjlrgw3uKeEx5aUIcGA9jAAAqAABVAABVSi8pMjK5oWY7NCFbTzIYAAAmIRU3MB51hYUwRkZNPxoSKioAHR0hFQCJOTmnlGgEChMAACQeKChIY2MEFBRIAAA/TU0cOCMXHRJITjE2KAAyNyMjLT4+Q01yaVKAbTwAJxkAABix8cvJAAAWFklEQVR4nO1dCVvi6JbGw5pAMJCEHRJAFhdEQQRR2dTqtt2q+lbPTN26XT1z752envn/P2C+JTtJCCqW/Tz3feopBQKcN2c/35cYCPwL/8L7RafCf28RXgxBCAQg8ry3ZjKZ8iuL8zzIqUAgI6We8c5EUAwGU5lXl+gZkDvk/8u135gHDqmBz7+6RM+ADORcwrq6yEMFGaIAiQ3ItD4ShIWwnncLUBHJD07eiFBrI18JYBINYY33dCpKIFBOQGdDMq0PYhKqWflDnhzMr22DG4QCLSST5J9EHnBk7b4nDojFGJ3ZS/B7eAcKgUAJGpsU6RmoDgsBxi8JAXghIHHPS5CbhAJyuevTOoLInaXW+0jVVihQzbX8HYrsKOjb9N4WCgBIfg4sQio43LQ0z0W1AGEfh2XEwqW4Tkp5W/DA+DgqBcC/R39QIcDYRw2BSJQ2L4uO8rrVPuenmmNwkngzCDwAl8+vUaAJsLqursJb5mmBk2Q5IY9BUny/JbG68kAkXiLVmsgUyY9yOQWv6Ycy86ZenWDU89oRK+83JK5ApgWJPDXyBvcumsjnICOjJNwgbii9u5LTP8pCEKBVKGMW31uWl6HKQyETCP55/YKiI0FJDr7nYsEXEjIEcSvz5igFg0FJeq3TJyAnf2tV5Atd9K2VBLzetLc6fkvnFjKo2uX0h37qY1+Qmbeb1uWLh5emb8vnlVf76Lea1uUbBdnkgHIQxD9bVMlUQNEoKIVWtzV+0+r9NYAiSBEVbUomkwcMrlj8swV3IS9edhKJ/CUhIKUuL/9kBDCKAMESlr9UlWX5zRNTtdLtdiuZgFxAP54bAQ6BIlP+LkUOQDWAJ8VVEHk8bX2WFSAOhcPDV5bMH+Q87jrpyU8AT1opTqSvoY7EwIrPERrAXFY3KakrShLISgkU9WG+QH7r8uSlT2DGJ8lzWKPw32vVSIQUMt8IaEZQpmMbAVqtFkA9bUETWj956OM7FfsCpy5YXUKRilBukUWgFhyNtpywfYTc9n21Jik9lzJaA0uXvTg4deSwtdU/bULj/SzVBXAUGmu/MkBnPAkSmHhCon92cHLyIW3ncQq+prZvBMXcY0RopS7DEFsXXJwfnz8CpNvtZW2kP8BP72P9OoADK4qkEdU28kM4FMjAGOPkw4c9F4MiOAcf48I3QRVH1qrWK6GSoZQnHLZrbh6ho316oYfl7wtCIlBU11aKWj7oOwcmG0ZAU8r3BiXRUN2UkPi2lV5yZFcW66zfbwyYhKKUkex5RcnwcH7ilwBB9k0n5G6owmUHtpunp6fNZnMf+UJ9HQ5bo2/vYY8NCrG7WS2EtrPZ/t722e4aLNrHm2YhDwuoNUAoVHLOR4ifa0vmA4/HsAYN2CQLoQXj3GGQ/J7HrUpCWTomBzUnueof4MRXeMJIb9C5yzyk1Lo4lcoELlOpy6VyJ/ObIweE0xM49WlV6RNYf+OdPwitIG1OlNyhLLs0aR13s0n3L8A/iw2RUNfrcpVhx7VqRk7tJVwfLhyKJgc0wcXjXgq+E8goKeCDHsdUTSTS/eUk3f8A/lh829SGm06+AK2UZ++ikxjV6juoaK3X67W+Rbo61PzQ2H3m1uBVwDm4uiJqqCROTvaNJvr44MQsXvbg3E8Gh66yERaCsLKDJD5R66d3sfQ34/vQJARjgMemWT5fsXajuWIFOkCspwYwnbMsGwqFWPZu+gCnZqM688Ei/R03NKbggnCY9pKxkIo4G5oCZE0S7vTdZNfR/i7VLN1gVuagjtrlwSQZMiE6GTyZc0Tahyqab76QpsBQO29d+GEQikejUTML9AT4zXQqdt+4JEdx61DlUK5We2wcn/pF0kqDHfzvWizemERGBH3UmPrjjk1Go5MHgPkibmVxtZYuRttvuqTZ0qNhsPT77XQ6nbAzmA96HxdIF0lWc/Do5L+211FFc2NVoA14QgyaHjpfLmAemszg5h5LPwBEIjqFK00h0RA0V8uuYwc465eJFQPiK5JAn1XQ9NCB+yg+7XG293A/icZniEQPbqcPcyNI/ecaBrUDltX2BJ9rIPDdEv6BcmlHeSUSBVRoqBzycDtRXTkWn86T0UVvMoEpSnZXV5pFxe5MFciqGY6NhIqyQvTeSXUq0HmdTKIEGpSD3ID7iR6O4oObRTQai4YG6Dm2Byh309cmfzcmgKdZDwYI7XPnfQ+KQH0lkwDxlQp2dZ9IB57MmSF6NYhSN4iGZgD3H2FBtBGN/1MXsg4rCsFtN8+WQV06urS7zYuA/CFkTgsxjURyATfTB1Q/3VIWyat9XcjlybidhNuYXOa1BbAi93rLGvAwsaS26GBCPXmOYi2bxN4OlBb7TRdy160dX0kC5SMtM625qlH0WD2DuaVWCmlqubkeqIk7dnfFkp+mjHf8fBKCZlEtLxKqlmTjGEFIjV10x8E8FlpG8hapQCUUXcAsTnS0o0t5dPZsEsgvQEBCem4x75ClwIz9mkXO2QQLU9aBA2JBbQrwq5OnO0JicdLv92mHenTyfBKYBYaHIjokcGbGS+EhlXLqVboPziQIUM2ExY8vcBWCH+Exee3FJAKJjgQRj2XXDrH+8thB4LJTWVawkTA7SHTwEe7xyyQEx65hOkD4+/Yp8olHzwS+ggQycK9F+jxgoxGcw7STPYkWEtHovelh7A7g1ng8wb1FNB6aQG0HnEeeBomXVIASUcR4jR0l/zBF2OjkfmwIzSIO5mSuIT75J3iTcMvY/pAh29JkWGNTCPR0sVnUSxixChXlGFfLwSs5X0HCuXbyC5G4QmOdRr1zsWCJI8TY69tlDlYSMXoobpw2R4KaYkPfYicEGkMUyjzzewfG09BkEpqPkcgL1XiisRmMjmwkJiHk24Tg9QZJKKS47uhRSA3IMFa8gkFQn/jdDKjEUXYxgz5ebDCTiMHTR7h5ukL2tEkSFeILHdByNpZhTuXzCMuSxmE+S6r+PX/Ck7S2lUS0t7iCGeo1Vmqi+RIS3aKFRAMeBijYDwbEvHNu2sAk5oPB9Zz21DE2dA+A2562LTrFYgtUT8VC8dkTuG5YQegfwwt6UCuJDjqNLI79UdwwP7mu+CMSvRhqhK5RIkC+0YMbygEvTBt5gpZR5P8Y0q5Lxm4fbL10ZENJpNRT3oGPRtBPsospfFGqOswknkiBx07vr1XD2tU46CQmCy2Xx0mEdSFRfzmJio3EeGaaH0XZWc+0962j02iAWgRGe/OP9MWzGsIP+Dctg096vRCbRFA/5YMzCdh5MQmF+FOnRc0pBXBtKYziocGCSLkYDBbwRUsm5cqDepZjyQnYoMfcyS2eSyE84afd1r4IiRfuLCB9a97wCZS8rG0b1Qwpge70lFgw+tO4nYV+FqKx2zF55vEY9djnLj6NSbx0Kl4hvX9OjU6ExYCNOXU9pDRSv0syF4G3Fg4Ppveyk+t7OMYrFDtua5Sj1yARJBWwrNXhHRL95z2WTS6VcZjFF9Uv1CaaqGJgIWEp/+KLW+LQIzhwIbGNSbx0QV6hZbxeCCs0kU2nDxNWg3Fuk3fqcZ2eSRXXZhLYJYwCEZW1uI8467sNO/Ywie2XLrLk6S7Wovm5VOXr16+FbgXGY2zVPSMFL9QZoAIzg1rs2kqC1QJUkijJcw8aIfHyNbsU7U4digxFKqCwf31lOunJOzUGVP9vpj0dR/lC53CH0vPimg7PWGpoB14jp1ciEXBvv5XuzXzBxkzjvujiH2ob2YAZHVdO7pKhqKaL20U0uvg4iUZReljMaXACrxHmt1ci4Q4G8BIQO5sZLOKTG/papgoPdGUFVYHR0OIei3sziYeSM5iwg4fp9F7TjtfKY3vjJCILnDSgZw447K022K2iUITzRexqNtGCcjSUXKBCHqvgy3A4bIWDwQZ4zmERib1Nk5hMoWebbvw3HStXcTjGJWsclbyDCRsjaoktyMmviC0mEomE8eWKFW8SJ1s/bmpHAUH4D7z4YxszRf8gYRa1Ht0iz/8PnucP5jCd93BvwQ5QQSsW+QaRnyBc+uwVn1DtuLfRPdfl32+ni5AN0cVfUVCXx1AIhsOR3xcsO5vS6DRgQw+o0uqi53UKCJGWV5RFfv+qJATBvqOjiGwpHrflbtQcCMgf0DlG/3ioVIZfKljoHHXjrpkA1cVXj/3Wj69LgvbXn8ztHP80mM1mtuXd6AASAA0mWCIkwsj2I0TWHPbnAmPngHTx2X2GmYbsh5eQEC5TJnRgv45xcanP0eT/mGP0BlZdxHASE/kWHyYkdFkZlBtbyxQwfnJl0YaDc28S3lciidYaWh1ft7O/aiyCi2QMYTKxuQV7Q97ARzCJlsEC1V3FJWOi+Lzn4hdktuBBgs+ND4tUoMOctj3UAAfn59rSR9qUkoyNO5GFQylLc97d08cnaIQRiWHEMH5JdKaALOqrm3dnPUlU0KvHxxemc20pMDKfjRlKGx5NabX9qLIIz+MuJEIxll0skQiGGzkXTQTDBag5p+6mKwkZl9TfzvAONoC9A4wzK4tPxpkZXdQs9c1IbRaVv6o5wqlJijuQCIbdOCBbK352rqL6Lj6RIJef1ukKeE0bNNTr5vvlfNKb3vbSXGtbvWOW+AcdujouDt2LJDpBxFVuK5gWHO05ddr7TmP9crFiqbtqoC3Ftn82eGr7PdNth8jRVY/6N9pMx59C9myBaioeJ4qCTwro0BaWyonF43LtVCb2b74GoHakObCJxL5a0dScot9ntdM6/AtpN5O3D4MZq44QYgTsjJLgfZNAmRu+HTjtCUwvkchgCme26xjOVIMBPUTlPVefTrWFytIDXc9ChcW8tyDd6lUPYw6ERNDdCeyKaFTgHDFw+N70iX2JB1/MvLN8oEpC30ab8CSR/qRb3V+ukAripJG+nz4gaLGuIPlWAiHBe9Tk/25bS0BhyW20sLVjaKLjTcIIAagfuJtMUMcv4mtJodKlGmiB6FsJGgn37zsFOwn3QmVb3+OR8WwazSQCamGHL8q8lEqZANByA3CRFC75Vocnia3T32zm5E7iR78ktg5MwTiPJC4aj1USxK2lSsOvPrxJbH22rCNUf3El0T9qGSS894VlzWVXWVFM+1aJ+FKDCFYB3yQiRU8Su79YWLhXjKY9tFVnTehRfNd947MelcLBMfrdg4T2Gm6SpJz35RZbdUu1qpI4gHTallmahvs4lmPtrB4Ssu6XVBY5KhuyJdQR8TlTK2qRPlLKITUhApFGrlFYNbvZ6lt2KWua2NlG/asltZhJOETh9LZxrrLug0UFJNwHhTkkWKM0hArPhdWhgMaBw3Ugh2yNYXiO5/UK1FMVB2YSv2rmlEYln+XydINEcH85ZJ98M6V5DxKB1LiAgSNWOCzhzZL4oYjHGxQMjBsMLn265NZGOo68SZgDlKJ1tKNjOK6DiYVBQtS33hIy6Xb61FqquJIQUFUzJLUZDIlTI3MRK5WxtcECXL6phyFc7O+vJrF1bP4eumlt7/j8fN/6NoMEp5EYNbMI20vllgsJQeZBFEuRliiKPKNZUDjC5EQrhigtlhhS8n3bOUBFT/MMTlzuWqDh3PxNxGl3iVFZr45xILFV10+epdxyIVECsYitPxy2jmXoEwYijWKxgfwBDLc8gNGKPU9WEqb2wEJ+dKEd8tMyCWvJ6ExCAtFnxYeIMNiha/r3o1AC3nue9s23zM0b4TMNR+Ywu68fo2/2RCSI0i+sqnYOsV2RQa5sG4650SAc9A9s47Pkvedp37yrQDGFzz7AD0a62NbX7U0khgFuSRFb2d8EWZZtZb4EjVwuB61cbnWejvB4Xdj4QLIE/OMaJMxZpf+IT0iWnmejdtIOaX8ACGT4pfWck0YKxrylKRcuOSP6rGKBigxrMX2MG83+vtd1dzYS5rFCn3zp/ulpM9s/0kkkVG3hTQC43N6z5o00anlKUkQysZAQhcYhehqjCCVPFpiDdQ8pXQI+81qr2DevuVWtyxojzXd/ODa2W2cONGHJ+tVXW9xIQxH3/2GJNI5CuQowHvIRPSiFvVmED+0cztRsve0x5t+HoGBk7by1her/mglUu5zWFFASpIodXQC9BQ1j27SQVkd5UgVFDPkQLzgELSUSOtUljzEHZ+OwdabalodTHJAzLdOoKMtBa5GyQ+tDLFPAIJHdSuO7CqhbmG0Xz+x8LdFTmoNgGJlWsWGXGLHgJDdlSEtTjb3Vl2/uUHvBf+JEISMny6Uwjjt7U+d7JE+rvBLW6AQiTcfYLqBVchqKIYsahp2VEaksxVIfF9KqJFA6Fb5Cf4RCjunF7ZzTjj46yG9pulGsVe057NOBZIQDxuV8hxkODwuccsZa1xNpwOY0DkYOUcVygZ26eWHSnssN8BNW8/rZdhXyVo2wQKpwj6YM1wU+dyhFrESYindmdgYKP2MRRYswo+nx0VDnyN/91DtL+5F+YahEFXcHDgdxqV3guEPG6CjCuV/XujxNxS4KOyQiHv56TLOa6UzsfVX8kBD+Zv9U2oaiAOWw9qNDKuF+AkiHkaMdBbKyfftnrUb7mM5PgozoMJ46+ckPB1yg2t6Y/pl6xZj3zGvhSLFS0TsHHx2cM/owJtMfFC/oKdCvpTpAPQV0VxMIkHtc2Kr9NiURXG6hl2hESiLHdV9Coo/aDy2N0mdOzeLUfZFgimpMMJPwO7QPkv5OKlIcdtcnkb0Ajn6bVKDW9MEa4IY+9hzgKd+obg3u6V9dl33ciNCGiFufRBMq6meU1HraNgTw8TdGSmRP6Mhac/VdVxFXcFmfRA2GjE6C+MKFLVjur7w3O/IHQj9r8Qp9KbSxaRI1VDhob6YkRo/2eyyt/KMQHXtLhFHXSJTWHX+vSwJ9k77qqpI4W/qInb+tuFLQ6aY0uH5XK9mWKwnHNjUsrkeibl7CV0kcLH/EwYpU0XFILzsaCWbomuykRkUqSZK9PmQ+r3PPMGRLLeMbVBInyyTqK27GkF8mQUpKTCLccC07wrwokl0J/CGpn+goLRxmCisGTCb06xYOwQghUXOasu59dZM/zDDM5aGdd51wwOtZTA4KpJpwMpwIenOD3jcP1U8cJzEl/IMb+q1iR80j1R/C6gCUF3GIrDsZZH/56gSZ4zHUFGvdy7OrFvaRSLCCR3kYjcgSGE6byaqoFLTy4/ibH4vaPkfvQWUr+iixUNA+7NiFxNbyfVZksGJHvYVlO63Kg2p7CcskcirAGfRF3j6MBYeRtRnt9o7TpxGka46Vi0PCS4RLtvdmd3d3m+rvcjVM9iqLYT2yBZd1gXc6acEhkrPLsuPeVYyyrgwoLpbf0wenu00JCQ3yWLYwoldA41cUz4hgQRkdzlhFaSIsqWAHPUkn2EOZfn3HD4n+46q/DJYhI3sV5edv3E4si/PjthXa3aByZePPUWU0lPWa3k5+/wcUPXhkuG/wd/A6bq5jAc95/uW7Fo+51NtpzX3SVHM0BlY2TgJfzEAhQQNFthz53RC/gR5FVl8rm4hg897HXrqruk+RYcLK5sW3IS8gk6e6150v4ftWCULCqlPuT3jL/QD9UyAaZPtd6/8fgK9QKRo9P1wAAAAASUVORK5CYII="/>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2" name="Billede 11"/>
          <p:cNvPicPr>
            <a:picLocks noChangeAspect="1"/>
          </p:cNvPicPr>
          <p:nvPr/>
        </p:nvPicPr>
        <p:blipFill>
          <a:blip r:embed="rId12"/>
          <a:stretch>
            <a:fillRect/>
          </a:stretch>
        </p:blipFill>
        <p:spPr>
          <a:xfrm>
            <a:off x="3312227" y="4069674"/>
            <a:ext cx="1497013" cy="1244965"/>
          </a:xfrm>
          <a:prstGeom prst="rect">
            <a:avLst/>
          </a:prstGeom>
        </p:spPr>
      </p:pic>
      <p:pic>
        <p:nvPicPr>
          <p:cNvPr id="13" name="Billed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3818" y="3611838"/>
            <a:ext cx="2409825" cy="1704975"/>
          </a:xfrm>
          <a:prstGeom prst="rect">
            <a:avLst/>
          </a:prstGeom>
        </p:spPr>
      </p:pic>
      <p:pic>
        <p:nvPicPr>
          <p:cNvPr id="14" name="Billed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8066" y="5427009"/>
            <a:ext cx="4371174" cy="1336184"/>
          </a:xfrm>
          <a:prstGeom prst="rect">
            <a:avLst/>
          </a:prstGeom>
        </p:spPr>
      </p:pic>
      <p:sp>
        <p:nvSpPr>
          <p:cNvPr id="8" name="Rektangel 7"/>
          <p:cNvSpPr/>
          <p:nvPr/>
        </p:nvSpPr>
        <p:spPr>
          <a:xfrm rot="16200000">
            <a:off x="5894289" y="3429870"/>
            <a:ext cx="5832649" cy="646331"/>
          </a:xfrm>
          <a:prstGeom prst="rect">
            <a:avLst/>
          </a:prstGeom>
          <a:noFill/>
        </p:spPr>
        <p:txBody>
          <a:bodyPr wrap="square" lIns="91440" tIns="45720" rIns="91440" bIns="45720">
            <a:spAutoFit/>
          </a:bodyPr>
          <a:lstStyle/>
          <a:p>
            <a:pPr algn="ctr"/>
            <a:r>
              <a:rPr lang="da-DK"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Mange forskellige slags nisser</a:t>
            </a:r>
            <a:endParaRPr lang="da-DK"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37066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6000" fill="hold"/>
                                        <p:tgtEl>
                                          <p:spTgt spid="16"/>
                                        </p:tgtEl>
                                        <p:attrNameLst>
                                          <p:attrName>r</p:attrName>
                                        </p:attrNameLst>
                                      </p:cBhvr>
                                    </p:animRot>
                                  </p:childTnLst>
                                </p:cTn>
                              </p:par>
                              <p:par>
                                <p:cTn id="7" presetID="6" presetClass="emph" presetSubtype="0" accel="50000" decel="50000" autoRev="1" fill="hold" nodeType="withEffect">
                                  <p:stCondLst>
                                    <p:cond delay="0"/>
                                  </p:stCondLst>
                                  <p:childTnLst>
                                    <p:animScale>
                                      <p:cBhvr>
                                        <p:cTn id="8" dur="6000" fill="hold"/>
                                        <p:tgtEl>
                                          <p:spTgt spid="16"/>
                                        </p:tgtEl>
                                      </p:cBhvr>
                                      <p:by x="60000" y="60000"/>
                                    </p:animScale>
                                  </p:childTnLst>
                                </p:cTn>
                              </p:par>
                              <p:par>
                                <p:cTn id="9" presetID="8" presetClass="emph" presetSubtype="0" fill="hold" nodeType="withEffect">
                                  <p:stCondLst>
                                    <p:cond delay="8000"/>
                                  </p:stCondLst>
                                  <p:childTnLst>
                                    <p:animRot by="-21600000">
                                      <p:cBhvr>
                                        <p:cTn id="10" dur="13000" fill="hold"/>
                                        <p:tgtEl>
                                          <p:spTgt spid="17"/>
                                        </p:tgtEl>
                                        <p:attrNameLst>
                                          <p:attrName>r</p:attrName>
                                        </p:attrNameLst>
                                      </p:cBhvr>
                                    </p:animRot>
                                  </p:childTnLst>
                                </p:cTn>
                              </p:par>
                              <p:par>
                                <p:cTn id="11" presetID="6" presetClass="emph" presetSubtype="0" accel="50000" decel="50000" autoRev="1" fill="hold" nodeType="withEffect">
                                  <p:stCondLst>
                                    <p:cond delay="8000"/>
                                  </p:stCondLst>
                                  <p:childTnLst>
                                    <p:animScale>
                                      <p:cBhvr>
                                        <p:cTn id="12" dur="6500" fill="hold"/>
                                        <p:tgtEl>
                                          <p:spTgt spid="17"/>
                                        </p:tgtEl>
                                      </p:cBhvr>
                                      <p:by x="40000" y="40000"/>
                                    </p:animScale>
                                  </p:childTnLst>
                                </p:cTn>
                              </p:par>
                              <p:par>
                                <p:cTn id="13" presetID="53"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Effect transition="in" filter="fade">
                                      <p:cBhvr>
                                        <p:cTn id="17" dur="1000"/>
                                        <p:tgtEl>
                                          <p:spTgt spid="20"/>
                                        </p:tgtEl>
                                      </p:cBhvr>
                                    </p:animEffect>
                                  </p:childTnLst>
                                </p:cTn>
                              </p:par>
                              <p:par>
                                <p:cTn id="18" presetID="0" presetClass="path" presetSubtype="0" accel="50000" decel="50000" fill="hold" nodeType="withEffect">
                                  <p:stCondLst>
                                    <p:cond delay="500"/>
                                  </p:stCondLst>
                                  <p:childTnLst>
                                    <p:animMotion origin="layout" path="M -0.0408 -0.00949 C 0.06719 0.01227 0.17552 0.03426 0.26788 0.07801 C 0.36059 0.12153 0.46441 0.18195 0.51441 0.25301 C 0.56441 0.32408 0.58542 0.42547 0.56823 0.50347 C 0.55087 0.58148 0.51024 0.67894 0.40989 0.72014 C 0.30937 0.76135 0.08576 0.76597 -0.03507 0.75 C -0.15573 0.73403 -0.23472 0.67917 -0.31389 0.62454 " pathEditMode="relative" rAng="0" ptsTypes="AAAAAAA">
                                      <p:cBhvr>
                                        <p:cTn id="19" dur="4500" spd="-100000" fill="hold"/>
                                        <p:tgtEl>
                                          <p:spTgt spid="20"/>
                                        </p:tgtEl>
                                        <p:attrNameLst>
                                          <p:attrName>ppt_x</p:attrName>
                                          <p:attrName>ppt_y</p:attrName>
                                        </p:attrNameLst>
                                      </p:cBhvr>
                                      <p:rCtr x="17083" y="38380"/>
                                    </p:animMotion>
                                  </p:childTnLst>
                                </p:cTn>
                              </p:par>
                              <p:par>
                                <p:cTn id="20" presetID="10" presetClass="entr" presetSubtype="0" fill="hold" nodeType="withEffect">
                                  <p:stCondLst>
                                    <p:cond delay="500"/>
                                  </p:stCondLst>
                                  <p:iterate type="lt">
                                    <p:tmPct val="400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25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ircle(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heel(1)">
                                      <p:cBhvr>
                                        <p:cTn id="6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587" y="0"/>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737713" y="390840"/>
            <a:ext cx="790733" cy="918055"/>
          </a:xfrm>
          <a:prstGeom prst="rect">
            <a:avLst/>
          </a:prstGeom>
          <a:effectLst/>
        </p:spPr>
      </p:pic>
      <p:sp>
        <p:nvSpPr>
          <p:cNvPr id="22" name="TextBox 21"/>
          <p:cNvSpPr txBox="1"/>
          <p:nvPr/>
        </p:nvSpPr>
        <p:spPr>
          <a:xfrm>
            <a:off x="1547664" y="204050"/>
            <a:ext cx="4139585" cy="1200329"/>
          </a:xfrm>
          <a:prstGeom prst="rect">
            <a:avLst/>
          </a:prstGeom>
          <a:noFill/>
        </p:spPr>
        <p:txBody>
          <a:bodyPr wrap="square" rtlCol="0">
            <a:spAutoFit/>
          </a:bodyPr>
          <a:lstStyle/>
          <a:p>
            <a:pPr marL="118872" indent="-118872" algn="l" defTabSz="914400">
              <a:buNone/>
            </a:pPr>
            <a:r>
              <a:rPr lang="da-DK" sz="7200" i="1" dirty="0" smtClean="0">
                <a:solidFill>
                  <a:schemeClr val="bg1"/>
                </a:solidFill>
                <a:latin typeface="Georgia"/>
              </a:rPr>
              <a:t>Nisser</a:t>
            </a:r>
            <a:endParaRPr lang="da-DK" sz="7200" b="0" i="1" dirty="0">
              <a:solidFill>
                <a:schemeClr val="bg1"/>
              </a:solidFill>
              <a:latin typeface="Georgia"/>
            </a:endParaRPr>
          </a:p>
        </p:txBody>
      </p:sp>
      <p:pic>
        <p:nvPicPr>
          <p:cNvPr id="2" name="Billed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4925" y="1579714"/>
            <a:ext cx="6361451" cy="3534139"/>
          </a:xfrm>
          <a:prstGeom prst="rect">
            <a:avLst/>
          </a:prstGeom>
        </p:spPr>
      </p:pic>
      <p:sp>
        <p:nvSpPr>
          <p:cNvPr id="3" name="Tekstfelt 2"/>
          <p:cNvSpPr txBox="1"/>
          <p:nvPr/>
        </p:nvSpPr>
        <p:spPr>
          <a:xfrm>
            <a:off x="1403648" y="5193947"/>
            <a:ext cx="7272809" cy="1477328"/>
          </a:xfrm>
          <a:prstGeom prst="rect">
            <a:avLst/>
          </a:prstGeom>
          <a:noFill/>
        </p:spPr>
        <p:txBody>
          <a:bodyPr wrap="square" rtlCol="0">
            <a:spAutoFit/>
          </a:bodyPr>
          <a:lstStyle/>
          <a:p>
            <a:r>
              <a:rPr lang="da-DK" dirty="0" smtClean="0"/>
              <a:t>Ikke alle er glade for nisser.</a:t>
            </a:r>
          </a:p>
          <a:p>
            <a:r>
              <a:rPr lang="da-DK" dirty="0" smtClean="0"/>
              <a:t>For 4-5 år siden valgte en frikirkepræst i Løkken, at klynge en nisse op i en galge og tillod sig </a:t>
            </a:r>
            <a:r>
              <a:rPr lang="da-DK" smtClean="0"/>
              <a:t>efter sigende at </a:t>
            </a:r>
            <a:r>
              <a:rPr lang="da-DK" dirty="0" smtClean="0"/>
              <a:t>sammenligne nisser med nazister.</a:t>
            </a:r>
          </a:p>
          <a:p>
            <a:endParaRPr lang="da-DK" dirty="0" smtClean="0"/>
          </a:p>
          <a:p>
            <a:r>
              <a:rPr lang="da-DK" dirty="0" smtClean="0"/>
              <a:t>Det er vist mere end vi andre ikke-indremissionske vil tillægge nisserne!</a:t>
            </a:r>
            <a:endParaRPr lang="da-DK" dirty="0"/>
          </a:p>
        </p:txBody>
      </p:sp>
    </p:spTree>
    <p:extLst>
      <p:ext uri="{BB962C8B-B14F-4D97-AF65-F5344CB8AC3E}">
        <p14:creationId xmlns:p14="http://schemas.microsoft.com/office/powerpoint/2010/main" val="3713856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6000" fill="hold"/>
                                        <p:tgtEl>
                                          <p:spTgt spid="16"/>
                                        </p:tgtEl>
                                        <p:attrNameLst>
                                          <p:attrName>r</p:attrName>
                                        </p:attrNameLst>
                                      </p:cBhvr>
                                    </p:animRot>
                                  </p:childTnLst>
                                </p:cTn>
                              </p:par>
                              <p:par>
                                <p:cTn id="7" presetID="6" presetClass="emph" presetSubtype="0" accel="50000" decel="50000" autoRev="1" fill="hold" nodeType="withEffect">
                                  <p:stCondLst>
                                    <p:cond delay="0"/>
                                  </p:stCondLst>
                                  <p:childTnLst>
                                    <p:animScale>
                                      <p:cBhvr>
                                        <p:cTn id="8" dur="6000" fill="hold"/>
                                        <p:tgtEl>
                                          <p:spTgt spid="16"/>
                                        </p:tgtEl>
                                      </p:cBhvr>
                                      <p:by x="60000" y="60000"/>
                                    </p:animScale>
                                  </p:childTnLst>
                                </p:cTn>
                              </p:par>
                              <p:par>
                                <p:cTn id="9" presetID="8" presetClass="emph" presetSubtype="0" fill="hold" nodeType="withEffect">
                                  <p:stCondLst>
                                    <p:cond delay="8000"/>
                                  </p:stCondLst>
                                  <p:childTnLst>
                                    <p:animRot by="-21600000">
                                      <p:cBhvr>
                                        <p:cTn id="10" dur="13000" fill="hold"/>
                                        <p:tgtEl>
                                          <p:spTgt spid="17"/>
                                        </p:tgtEl>
                                        <p:attrNameLst>
                                          <p:attrName>r</p:attrName>
                                        </p:attrNameLst>
                                      </p:cBhvr>
                                    </p:animRot>
                                  </p:childTnLst>
                                </p:cTn>
                              </p:par>
                              <p:par>
                                <p:cTn id="11" presetID="6" presetClass="emph" presetSubtype="0" accel="50000" decel="50000" autoRev="1" fill="hold" nodeType="withEffect">
                                  <p:stCondLst>
                                    <p:cond delay="8000"/>
                                  </p:stCondLst>
                                  <p:childTnLst>
                                    <p:animScale>
                                      <p:cBhvr>
                                        <p:cTn id="12" dur="6500" fill="hold"/>
                                        <p:tgtEl>
                                          <p:spTgt spid="17"/>
                                        </p:tgtEl>
                                      </p:cBhvr>
                                      <p:by x="40000" y="40000"/>
                                    </p:animScale>
                                  </p:childTnLst>
                                </p:cTn>
                              </p:par>
                              <p:par>
                                <p:cTn id="13" presetID="53"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Effect transition="in" filter="fade">
                                      <p:cBhvr>
                                        <p:cTn id="17" dur="1000"/>
                                        <p:tgtEl>
                                          <p:spTgt spid="20"/>
                                        </p:tgtEl>
                                      </p:cBhvr>
                                    </p:animEffect>
                                  </p:childTnLst>
                                </p:cTn>
                              </p:par>
                              <p:par>
                                <p:cTn id="18" presetID="0" presetClass="path" presetSubtype="0" accel="50000" decel="50000" fill="hold" nodeType="withEffect">
                                  <p:stCondLst>
                                    <p:cond delay="500"/>
                                  </p:stCondLst>
                                  <p:childTnLst>
                                    <p:animMotion origin="layout" path="M -0.0408 -0.00949 C 0.06719 0.01227 0.17552 0.03426 0.26788 0.07801 C 0.36059 0.12153 0.46441 0.18195 0.51441 0.25301 C 0.56441 0.32408 0.58542 0.42547 0.56823 0.50347 C 0.55087 0.58148 0.51024 0.67894 0.40989 0.72014 C 0.30937 0.76135 0.08576 0.76597 -0.03507 0.75 C -0.15573 0.73403 -0.23472 0.67917 -0.31389 0.62454 " pathEditMode="relative" rAng="0" ptsTypes="AAAAAAA">
                                      <p:cBhvr>
                                        <p:cTn id="19" dur="5000" spd="-100000" fill="hold"/>
                                        <p:tgtEl>
                                          <p:spTgt spid="20"/>
                                        </p:tgtEl>
                                        <p:attrNameLst>
                                          <p:attrName>ppt_x</p:attrName>
                                          <p:attrName>ppt_y</p:attrName>
                                        </p:attrNameLst>
                                      </p:cBhvr>
                                      <p:rCtr x="17083" y="38380"/>
                                    </p:animMotion>
                                  </p:childTnLst>
                                </p:cTn>
                              </p:par>
                              <p:par>
                                <p:cTn id="20" presetID="10" presetClass="entr" presetSubtype="0" fill="hold" nodeType="withEffect">
                                  <p:stCondLst>
                                    <p:cond delay="500"/>
                                  </p:stCondLst>
                                  <p:iterate type="lt">
                                    <p:tmPct val="400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25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587" y="0"/>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737713" y="390840"/>
            <a:ext cx="790733" cy="918055"/>
          </a:xfrm>
          <a:prstGeom prst="rect">
            <a:avLst/>
          </a:prstGeom>
          <a:effectLst/>
        </p:spPr>
      </p:pic>
      <p:sp>
        <p:nvSpPr>
          <p:cNvPr id="22" name="TextBox 21"/>
          <p:cNvSpPr txBox="1"/>
          <p:nvPr/>
        </p:nvSpPr>
        <p:spPr>
          <a:xfrm>
            <a:off x="1547664" y="204050"/>
            <a:ext cx="4139585" cy="1200329"/>
          </a:xfrm>
          <a:prstGeom prst="rect">
            <a:avLst/>
          </a:prstGeom>
          <a:noFill/>
        </p:spPr>
        <p:txBody>
          <a:bodyPr wrap="square" rtlCol="0">
            <a:spAutoFit/>
          </a:bodyPr>
          <a:lstStyle/>
          <a:p>
            <a:pPr marL="118872" indent="-118872" algn="l" defTabSz="914400">
              <a:buNone/>
            </a:pPr>
            <a:r>
              <a:rPr lang="da-DK" sz="7200" i="1" dirty="0" smtClean="0">
                <a:solidFill>
                  <a:schemeClr val="bg1"/>
                </a:solidFill>
                <a:latin typeface="Georgia"/>
              </a:rPr>
              <a:t>Nisser</a:t>
            </a:r>
            <a:endParaRPr lang="da-DK" sz="7200" b="0" i="1" dirty="0">
              <a:solidFill>
                <a:schemeClr val="bg1"/>
              </a:solidFill>
              <a:latin typeface="Georgia"/>
            </a:endParaRPr>
          </a:p>
        </p:txBody>
      </p:sp>
      <p:sp>
        <p:nvSpPr>
          <p:cNvPr id="2" name="Tekstfelt 1"/>
          <p:cNvSpPr txBox="1"/>
          <p:nvPr/>
        </p:nvSpPr>
        <p:spPr>
          <a:xfrm>
            <a:off x="1979712" y="1642519"/>
            <a:ext cx="6768752" cy="830997"/>
          </a:xfrm>
          <a:prstGeom prst="rect">
            <a:avLst/>
          </a:prstGeom>
          <a:noFill/>
        </p:spPr>
        <p:txBody>
          <a:bodyPr wrap="square" rtlCol="0">
            <a:spAutoFit/>
          </a:bodyPr>
          <a:lstStyle/>
          <a:p>
            <a:r>
              <a:rPr lang="da-DK" sz="2400" dirty="0" smtClean="0"/>
              <a:t>Men i gamle dage var nisser tit frygtet.</a:t>
            </a:r>
          </a:p>
          <a:p>
            <a:r>
              <a:rPr lang="da-DK" sz="2400" dirty="0" smtClean="0"/>
              <a:t>De blev ofte opfattet som dæmoner</a:t>
            </a:r>
            <a:endParaRPr lang="da-DK" sz="2400" dirty="0"/>
          </a:p>
        </p:txBody>
      </p:sp>
      <p:pic>
        <p:nvPicPr>
          <p:cNvPr id="5" name="Billed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3848" y="2852936"/>
            <a:ext cx="2823277" cy="3769296"/>
          </a:xfrm>
          <a:prstGeom prst="rect">
            <a:avLst/>
          </a:prstGeom>
        </p:spPr>
      </p:pic>
    </p:spTree>
    <p:extLst>
      <p:ext uri="{BB962C8B-B14F-4D97-AF65-F5344CB8AC3E}">
        <p14:creationId xmlns:p14="http://schemas.microsoft.com/office/powerpoint/2010/main" val="890864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6000" fill="hold"/>
                                        <p:tgtEl>
                                          <p:spTgt spid="16"/>
                                        </p:tgtEl>
                                        <p:attrNameLst>
                                          <p:attrName>r</p:attrName>
                                        </p:attrNameLst>
                                      </p:cBhvr>
                                    </p:animRot>
                                  </p:childTnLst>
                                </p:cTn>
                              </p:par>
                              <p:par>
                                <p:cTn id="7" presetID="6" presetClass="emph" presetSubtype="0" accel="50000" decel="50000" autoRev="1" fill="hold" nodeType="withEffect">
                                  <p:stCondLst>
                                    <p:cond delay="0"/>
                                  </p:stCondLst>
                                  <p:childTnLst>
                                    <p:animScale>
                                      <p:cBhvr>
                                        <p:cTn id="8" dur="6000" fill="hold"/>
                                        <p:tgtEl>
                                          <p:spTgt spid="16"/>
                                        </p:tgtEl>
                                      </p:cBhvr>
                                      <p:by x="60000" y="60000"/>
                                    </p:animScale>
                                  </p:childTnLst>
                                </p:cTn>
                              </p:par>
                              <p:par>
                                <p:cTn id="9" presetID="8" presetClass="emph" presetSubtype="0" fill="hold" nodeType="withEffect">
                                  <p:stCondLst>
                                    <p:cond delay="8000"/>
                                  </p:stCondLst>
                                  <p:childTnLst>
                                    <p:animRot by="-21600000">
                                      <p:cBhvr>
                                        <p:cTn id="10" dur="13000" fill="hold"/>
                                        <p:tgtEl>
                                          <p:spTgt spid="17"/>
                                        </p:tgtEl>
                                        <p:attrNameLst>
                                          <p:attrName>r</p:attrName>
                                        </p:attrNameLst>
                                      </p:cBhvr>
                                    </p:animRot>
                                  </p:childTnLst>
                                </p:cTn>
                              </p:par>
                              <p:par>
                                <p:cTn id="11" presetID="6" presetClass="emph" presetSubtype="0" accel="50000" decel="50000" autoRev="1" fill="hold" nodeType="withEffect">
                                  <p:stCondLst>
                                    <p:cond delay="8000"/>
                                  </p:stCondLst>
                                  <p:childTnLst>
                                    <p:animScale>
                                      <p:cBhvr>
                                        <p:cTn id="12" dur="6500" fill="hold"/>
                                        <p:tgtEl>
                                          <p:spTgt spid="17"/>
                                        </p:tgtEl>
                                      </p:cBhvr>
                                      <p:by x="40000" y="40000"/>
                                    </p:animScale>
                                  </p:childTnLst>
                                </p:cTn>
                              </p:par>
                              <p:par>
                                <p:cTn id="13" presetID="53"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Effect transition="in" filter="fade">
                                      <p:cBhvr>
                                        <p:cTn id="17" dur="1000"/>
                                        <p:tgtEl>
                                          <p:spTgt spid="20"/>
                                        </p:tgtEl>
                                      </p:cBhvr>
                                    </p:animEffect>
                                  </p:childTnLst>
                                </p:cTn>
                              </p:par>
                              <p:par>
                                <p:cTn id="18" presetID="0" presetClass="path" presetSubtype="0" accel="50000" decel="50000" fill="hold" nodeType="withEffect">
                                  <p:stCondLst>
                                    <p:cond delay="500"/>
                                  </p:stCondLst>
                                  <p:childTnLst>
                                    <p:animMotion origin="layout" path="M -0.0408 -0.00949 C 0.06719 0.01227 0.17552 0.03426 0.26788 0.07801 C 0.36059 0.12153 0.46441 0.18195 0.51441 0.25301 C 0.56441 0.32408 0.58542 0.42547 0.56823 0.50347 C 0.55087 0.58148 0.51024 0.67894 0.40989 0.72014 C 0.30937 0.76135 0.08576 0.76597 -0.03507 0.75 C -0.15573 0.73403 -0.23472 0.67917 -0.31389 0.62454 " pathEditMode="relative" rAng="0" ptsTypes="AAAAAAA">
                                      <p:cBhvr>
                                        <p:cTn id="19" dur="5000" spd="-100000" fill="hold"/>
                                        <p:tgtEl>
                                          <p:spTgt spid="20"/>
                                        </p:tgtEl>
                                        <p:attrNameLst>
                                          <p:attrName>ppt_x</p:attrName>
                                          <p:attrName>ppt_y</p:attrName>
                                        </p:attrNameLst>
                                      </p:cBhvr>
                                      <p:rCtr x="17083" y="38380"/>
                                    </p:animMotion>
                                  </p:childTnLst>
                                </p:cTn>
                              </p:par>
                              <p:par>
                                <p:cTn id="20" presetID="10" presetClass="entr" presetSubtype="0" fill="hold" nodeType="withEffect">
                                  <p:stCondLst>
                                    <p:cond delay="500"/>
                                  </p:stCondLst>
                                  <p:iterate type="lt">
                                    <p:tmPct val="400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25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587" y="0"/>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737713" y="390840"/>
            <a:ext cx="790733" cy="918055"/>
          </a:xfrm>
          <a:prstGeom prst="rect">
            <a:avLst/>
          </a:prstGeom>
          <a:effectLst/>
        </p:spPr>
      </p:pic>
      <p:sp>
        <p:nvSpPr>
          <p:cNvPr id="22" name="TextBox 21"/>
          <p:cNvSpPr txBox="1"/>
          <p:nvPr/>
        </p:nvSpPr>
        <p:spPr>
          <a:xfrm>
            <a:off x="1547664" y="204050"/>
            <a:ext cx="4139585" cy="1200329"/>
          </a:xfrm>
          <a:prstGeom prst="rect">
            <a:avLst/>
          </a:prstGeom>
          <a:noFill/>
        </p:spPr>
        <p:txBody>
          <a:bodyPr wrap="square" rtlCol="0">
            <a:spAutoFit/>
          </a:bodyPr>
          <a:lstStyle/>
          <a:p>
            <a:pPr marL="118872" indent="-118872" algn="l" defTabSz="914400">
              <a:buNone/>
            </a:pPr>
            <a:r>
              <a:rPr lang="da-DK" sz="7200" i="1" dirty="0" smtClean="0">
                <a:solidFill>
                  <a:schemeClr val="bg1"/>
                </a:solidFill>
                <a:latin typeface="Georgia"/>
              </a:rPr>
              <a:t>Nisser</a:t>
            </a:r>
            <a:endParaRPr lang="da-DK" sz="7200" b="0" i="1" dirty="0">
              <a:solidFill>
                <a:schemeClr val="bg1"/>
              </a:solidFill>
              <a:latin typeface="Georgia"/>
            </a:endParaRPr>
          </a:p>
        </p:txBody>
      </p:sp>
      <p:pic>
        <p:nvPicPr>
          <p:cNvPr id="2" name="Billed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856" y="2191883"/>
            <a:ext cx="2592287" cy="4666117"/>
          </a:xfrm>
          <a:prstGeom prst="rect">
            <a:avLst/>
          </a:prstGeom>
        </p:spPr>
      </p:pic>
      <p:sp>
        <p:nvSpPr>
          <p:cNvPr id="5" name="Rektangel 4"/>
          <p:cNvSpPr/>
          <p:nvPr/>
        </p:nvSpPr>
        <p:spPr>
          <a:xfrm>
            <a:off x="2555776" y="1431451"/>
            <a:ext cx="4422685" cy="646331"/>
          </a:xfrm>
          <a:prstGeom prst="rect">
            <a:avLst/>
          </a:prstGeom>
          <a:noFill/>
        </p:spPr>
        <p:txBody>
          <a:bodyPr wrap="none" lIns="91440" tIns="45720" rIns="91440" bIns="45720">
            <a:spAutoFit/>
          </a:bodyPr>
          <a:lstStyle/>
          <a:p>
            <a:pPr algn="ctr"/>
            <a:r>
              <a:rPr lang="da-DK"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Hvordan ser nissen ud</a:t>
            </a:r>
            <a:endParaRPr lang="da-DK"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78842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6000" fill="hold"/>
                                        <p:tgtEl>
                                          <p:spTgt spid="16"/>
                                        </p:tgtEl>
                                        <p:attrNameLst>
                                          <p:attrName>r</p:attrName>
                                        </p:attrNameLst>
                                      </p:cBhvr>
                                    </p:animRot>
                                  </p:childTnLst>
                                </p:cTn>
                              </p:par>
                              <p:par>
                                <p:cTn id="7" presetID="6" presetClass="emph" presetSubtype="0" accel="50000" decel="50000" autoRev="1" fill="hold" nodeType="withEffect">
                                  <p:stCondLst>
                                    <p:cond delay="0"/>
                                  </p:stCondLst>
                                  <p:childTnLst>
                                    <p:animScale>
                                      <p:cBhvr>
                                        <p:cTn id="8" dur="6000" fill="hold"/>
                                        <p:tgtEl>
                                          <p:spTgt spid="16"/>
                                        </p:tgtEl>
                                      </p:cBhvr>
                                      <p:by x="60000" y="60000"/>
                                    </p:animScale>
                                  </p:childTnLst>
                                </p:cTn>
                              </p:par>
                              <p:par>
                                <p:cTn id="9" presetID="8" presetClass="emph" presetSubtype="0" fill="hold" nodeType="withEffect">
                                  <p:stCondLst>
                                    <p:cond delay="8000"/>
                                  </p:stCondLst>
                                  <p:childTnLst>
                                    <p:animRot by="-21600000">
                                      <p:cBhvr>
                                        <p:cTn id="10" dur="13000" fill="hold"/>
                                        <p:tgtEl>
                                          <p:spTgt spid="17"/>
                                        </p:tgtEl>
                                        <p:attrNameLst>
                                          <p:attrName>r</p:attrName>
                                        </p:attrNameLst>
                                      </p:cBhvr>
                                    </p:animRot>
                                  </p:childTnLst>
                                </p:cTn>
                              </p:par>
                              <p:par>
                                <p:cTn id="11" presetID="6" presetClass="emph" presetSubtype="0" accel="50000" decel="50000" autoRev="1" fill="hold" nodeType="withEffect">
                                  <p:stCondLst>
                                    <p:cond delay="8000"/>
                                  </p:stCondLst>
                                  <p:childTnLst>
                                    <p:animScale>
                                      <p:cBhvr>
                                        <p:cTn id="12" dur="6500" fill="hold"/>
                                        <p:tgtEl>
                                          <p:spTgt spid="17"/>
                                        </p:tgtEl>
                                      </p:cBhvr>
                                      <p:by x="40000" y="40000"/>
                                    </p:animScale>
                                  </p:childTnLst>
                                </p:cTn>
                              </p:par>
                              <p:par>
                                <p:cTn id="13" presetID="53"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Effect transition="in" filter="fade">
                                      <p:cBhvr>
                                        <p:cTn id="17" dur="1000"/>
                                        <p:tgtEl>
                                          <p:spTgt spid="20"/>
                                        </p:tgtEl>
                                      </p:cBhvr>
                                    </p:animEffect>
                                  </p:childTnLst>
                                </p:cTn>
                              </p:par>
                              <p:par>
                                <p:cTn id="18" presetID="0" presetClass="path" presetSubtype="0" accel="50000" decel="50000" fill="hold" nodeType="withEffect">
                                  <p:stCondLst>
                                    <p:cond delay="500"/>
                                  </p:stCondLst>
                                  <p:childTnLst>
                                    <p:animMotion origin="layout" path="M -0.0408 -0.00949 C 0.06719 0.01227 0.17552 0.03426 0.26788 0.07801 C 0.36059 0.12153 0.46441 0.18195 0.51441 0.25301 C 0.56441 0.32408 0.58542 0.42547 0.56823 0.50347 C 0.55087 0.58148 0.51024 0.67894 0.40989 0.72014 C 0.30937 0.76135 0.08576 0.76597 -0.03507 0.75 C -0.15573 0.73403 -0.23472 0.67917 -0.31389 0.62454 " pathEditMode="relative" rAng="0" ptsTypes="AAAAAAA">
                                      <p:cBhvr>
                                        <p:cTn id="19" dur="5000" spd="-100000" fill="hold"/>
                                        <p:tgtEl>
                                          <p:spTgt spid="20"/>
                                        </p:tgtEl>
                                        <p:attrNameLst>
                                          <p:attrName>ppt_x</p:attrName>
                                          <p:attrName>ppt_y</p:attrName>
                                        </p:attrNameLst>
                                      </p:cBhvr>
                                      <p:rCtr x="17083" y="38380"/>
                                    </p:animMotion>
                                  </p:childTnLst>
                                </p:cTn>
                              </p:par>
                              <p:par>
                                <p:cTn id="20" presetID="10" presetClass="entr" presetSubtype="0" fill="hold" nodeType="withEffect">
                                  <p:stCondLst>
                                    <p:cond delay="500"/>
                                  </p:stCondLst>
                                  <p:iterate type="lt">
                                    <p:tmPct val="400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25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587" y="0"/>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737713" y="390840"/>
            <a:ext cx="790733" cy="918055"/>
          </a:xfrm>
          <a:prstGeom prst="rect">
            <a:avLst/>
          </a:prstGeom>
          <a:effectLst/>
        </p:spPr>
      </p:pic>
      <p:sp>
        <p:nvSpPr>
          <p:cNvPr id="22" name="TextBox 21"/>
          <p:cNvSpPr txBox="1"/>
          <p:nvPr/>
        </p:nvSpPr>
        <p:spPr>
          <a:xfrm>
            <a:off x="1547664" y="204050"/>
            <a:ext cx="4139585" cy="1200329"/>
          </a:xfrm>
          <a:prstGeom prst="rect">
            <a:avLst/>
          </a:prstGeom>
          <a:noFill/>
        </p:spPr>
        <p:txBody>
          <a:bodyPr wrap="square" rtlCol="0">
            <a:spAutoFit/>
          </a:bodyPr>
          <a:lstStyle/>
          <a:p>
            <a:pPr marL="118872" indent="-118872" algn="l" defTabSz="914400">
              <a:buNone/>
            </a:pPr>
            <a:r>
              <a:rPr lang="da-DK" sz="7200" i="1" dirty="0" smtClean="0">
                <a:solidFill>
                  <a:schemeClr val="bg1"/>
                </a:solidFill>
                <a:latin typeface="Georgia"/>
              </a:rPr>
              <a:t>Nisser</a:t>
            </a:r>
            <a:endParaRPr lang="da-DK" sz="7200" b="0" i="1" dirty="0">
              <a:solidFill>
                <a:schemeClr val="bg1"/>
              </a:solidFill>
              <a:latin typeface="Georgia"/>
            </a:endParaRPr>
          </a:p>
        </p:txBody>
      </p:sp>
      <p:pic>
        <p:nvPicPr>
          <p:cNvPr id="2" name="Billed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3875" y="2204864"/>
            <a:ext cx="3540129" cy="4320480"/>
          </a:xfrm>
          <a:prstGeom prst="rect">
            <a:avLst/>
          </a:prstGeom>
        </p:spPr>
      </p:pic>
      <p:sp>
        <p:nvSpPr>
          <p:cNvPr id="3" name="Rektangel 2"/>
          <p:cNvSpPr/>
          <p:nvPr/>
        </p:nvSpPr>
        <p:spPr>
          <a:xfrm>
            <a:off x="3017100" y="1484784"/>
            <a:ext cx="3643883" cy="523220"/>
          </a:xfrm>
          <a:prstGeom prst="rect">
            <a:avLst/>
          </a:prstGeom>
        </p:spPr>
        <p:txBody>
          <a:bodyPr wrap="none">
            <a:spAutoFit/>
          </a:bodyPr>
          <a:lstStyle/>
          <a:p>
            <a:pPr algn="ctr"/>
            <a:r>
              <a:rPr lang="da-DK"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Hvordan </a:t>
            </a:r>
            <a:r>
              <a:rPr lang="da-DK"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store er nisser</a:t>
            </a:r>
            <a:endParaRPr lang="da-DK"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27932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6000" fill="hold"/>
                                        <p:tgtEl>
                                          <p:spTgt spid="16"/>
                                        </p:tgtEl>
                                        <p:attrNameLst>
                                          <p:attrName>r</p:attrName>
                                        </p:attrNameLst>
                                      </p:cBhvr>
                                    </p:animRot>
                                  </p:childTnLst>
                                </p:cTn>
                              </p:par>
                              <p:par>
                                <p:cTn id="7" presetID="6" presetClass="emph" presetSubtype="0" accel="50000" decel="50000" autoRev="1" fill="hold" nodeType="withEffect">
                                  <p:stCondLst>
                                    <p:cond delay="0"/>
                                  </p:stCondLst>
                                  <p:childTnLst>
                                    <p:animScale>
                                      <p:cBhvr>
                                        <p:cTn id="8" dur="6000" fill="hold"/>
                                        <p:tgtEl>
                                          <p:spTgt spid="16"/>
                                        </p:tgtEl>
                                      </p:cBhvr>
                                      <p:by x="60000" y="60000"/>
                                    </p:animScale>
                                  </p:childTnLst>
                                </p:cTn>
                              </p:par>
                              <p:par>
                                <p:cTn id="9" presetID="8" presetClass="emph" presetSubtype="0" fill="hold" nodeType="withEffect">
                                  <p:stCondLst>
                                    <p:cond delay="8000"/>
                                  </p:stCondLst>
                                  <p:childTnLst>
                                    <p:animRot by="-21600000">
                                      <p:cBhvr>
                                        <p:cTn id="10" dur="13000" fill="hold"/>
                                        <p:tgtEl>
                                          <p:spTgt spid="17"/>
                                        </p:tgtEl>
                                        <p:attrNameLst>
                                          <p:attrName>r</p:attrName>
                                        </p:attrNameLst>
                                      </p:cBhvr>
                                    </p:animRot>
                                  </p:childTnLst>
                                </p:cTn>
                              </p:par>
                              <p:par>
                                <p:cTn id="11" presetID="6" presetClass="emph" presetSubtype="0" accel="50000" decel="50000" autoRev="1" fill="hold" nodeType="withEffect">
                                  <p:stCondLst>
                                    <p:cond delay="8000"/>
                                  </p:stCondLst>
                                  <p:childTnLst>
                                    <p:animScale>
                                      <p:cBhvr>
                                        <p:cTn id="12" dur="6500" fill="hold"/>
                                        <p:tgtEl>
                                          <p:spTgt spid="17"/>
                                        </p:tgtEl>
                                      </p:cBhvr>
                                      <p:by x="40000" y="40000"/>
                                    </p:animScale>
                                  </p:childTnLst>
                                </p:cTn>
                              </p:par>
                              <p:par>
                                <p:cTn id="13" presetID="53"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Effect transition="in" filter="fade">
                                      <p:cBhvr>
                                        <p:cTn id="17" dur="1000"/>
                                        <p:tgtEl>
                                          <p:spTgt spid="20"/>
                                        </p:tgtEl>
                                      </p:cBhvr>
                                    </p:animEffect>
                                  </p:childTnLst>
                                </p:cTn>
                              </p:par>
                              <p:par>
                                <p:cTn id="18" presetID="0" presetClass="path" presetSubtype="0" accel="50000" decel="50000" fill="hold" nodeType="withEffect">
                                  <p:stCondLst>
                                    <p:cond delay="500"/>
                                  </p:stCondLst>
                                  <p:childTnLst>
                                    <p:animMotion origin="layout" path="M -0.0408 -0.00949 C 0.06719 0.01227 0.17552 0.03426 0.26788 0.07801 C 0.36059 0.12153 0.46441 0.18195 0.51441 0.25301 C 0.56441 0.32408 0.58542 0.42547 0.56823 0.50347 C 0.55087 0.58148 0.51024 0.67894 0.40989 0.72014 C 0.30937 0.76135 0.08576 0.76597 -0.03507 0.75 C -0.15573 0.73403 -0.23472 0.67917 -0.31389 0.62454 " pathEditMode="relative" rAng="0" ptsTypes="AAAAAAA">
                                      <p:cBhvr>
                                        <p:cTn id="19" dur="5000" spd="-100000" fill="hold"/>
                                        <p:tgtEl>
                                          <p:spTgt spid="20"/>
                                        </p:tgtEl>
                                        <p:attrNameLst>
                                          <p:attrName>ppt_x</p:attrName>
                                          <p:attrName>ppt_y</p:attrName>
                                        </p:attrNameLst>
                                      </p:cBhvr>
                                      <p:rCtr x="17083" y="38380"/>
                                    </p:animMotion>
                                  </p:childTnLst>
                                </p:cTn>
                              </p:par>
                              <p:par>
                                <p:cTn id="20" presetID="10" presetClass="entr" presetSubtype="0" fill="hold" nodeType="withEffect">
                                  <p:stCondLst>
                                    <p:cond delay="500"/>
                                  </p:stCondLst>
                                  <p:iterate type="lt">
                                    <p:tmPct val="400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25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587" y="0"/>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737713" y="390840"/>
            <a:ext cx="790733" cy="918055"/>
          </a:xfrm>
          <a:prstGeom prst="rect">
            <a:avLst/>
          </a:prstGeom>
          <a:effectLst/>
        </p:spPr>
      </p:pic>
      <p:sp>
        <p:nvSpPr>
          <p:cNvPr id="22" name="TextBox 21"/>
          <p:cNvSpPr txBox="1"/>
          <p:nvPr/>
        </p:nvSpPr>
        <p:spPr>
          <a:xfrm>
            <a:off x="1547664" y="204050"/>
            <a:ext cx="4139585" cy="1200329"/>
          </a:xfrm>
          <a:prstGeom prst="rect">
            <a:avLst/>
          </a:prstGeom>
          <a:noFill/>
        </p:spPr>
        <p:txBody>
          <a:bodyPr wrap="square" rtlCol="0">
            <a:spAutoFit/>
          </a:bodyPr>
          <a:lstStyle/>
          <a:p>
            <a:pPr marL="118872" indent="-118872" algn="l" defTabSz="914400">
              <a:buNone/>
            </a:pPr>
            <a:r>
              <a:rPr lang="da-DK" sz="7200" i="1" dirty="0" smtClean="0">
                <a:solidFill>
                  <a:schemeClr val="bg1"/>
                </a:solidFill>
                <a:latin typeface="Georgia"/>
              </a:rPr>
              <a:t>Nisser</a:t>
            </a:r>
            <a:endParaRPr lang="da-DK" sz="7200" b="0" i="1" dirty="0">
              <a:solidFill>
                <a:schemeClr val="bg1"/>
              </a:solidFill>
              <a:latin typeface="Georgia"/>
            </a:endParaRPr>
          </a:p>
        </p:txBody>
      </p:sp>
      <p:pic>
        <p:nvPicPr>
          <p:cNvPr id="2" name="Billed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2348880"/>
            <a:ext cx="2649689" cy="4509120"/>
          </a:xfrm>
          <a:prstGeom prst="rect">
            <a:avLst/>
          </a:prstGeom>
        </p:spPr>
      </p:pic>
      <p:sp>
        <p:nvSpPr>
          <p:cNvPr id="3" name="Rektangel 2"/>
          <p:cNvSpPr/>
          <p:nvPr/>
        </p:nvSpPr>
        <p:spPr>
          <a:xfrm>
            <a:off x="3193777" y="1599630"/>
            <a:ext cx="2957861" cy="553998"/>
          </a:xfrm>
          <a:prstGeom prst="rect">
            <a:avLst/>
          </a:prstGeom>
        </p:spPr>
        <p:txBody>
          <a:bodyPr wrap="none">
            <a:spAutoFit/>
          </a:bodyPr>
          <a:lstStyle/>
          <a:p>
            <a:pPr algn="ctr"/>
            <a:r>
              <a:rPr lang="da-DK"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Nisser </a:t>
            </a:r>
            <a:r>
              <a:rPr lang="da-DK" sz="28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a:t>
            </a:r>
            <a:r>
              <a:rPr lang="da-DK" sz="3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a:t>
            </a:r>
            <a:r>
              <a:rPr lang="da-DK"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 børn</a:t>
            </a:r>
            <a:endParaRPr lang="da-DK"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15419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6000" fill="hold"/>
                                        <p:tgtEl>
                                          <p:spTgt spid="16"/>
                                        </p:tgtEl>
                                        <p:attrNameLst>
                                          <p:attrName>r</p:attrName>
                                        </p:attrNameLst>
                                      </p:cBhvr>
                                    </p:animRot>
                                  </p:childTnLst>
                                </p:cTn>
                              </p:par>
                              <p:par>
                                <p:cTn id="7" presetID="6" presetClass="emph" presetSubtype="0" accel="50000" decel="50000" autoRev="1" fill="hold" nodeType="withEffect">
                                  <p:stCondLst>
                                    <p:cond delay="0"/>
                                  </p:stCondLst>
                                  <p:childTnLst>
                                    <p:animScale>
                                      <p:cBhvr>
                                        <p:cTn id="8" dur="6000" fill="hold"/>
                                        <p:tgtEl>
                                          <p:spTgt spid="16"/>
                                        </p:tgtEl>
                                      </p:cBhvr>
                                      <p:by x="60000" y="60000"/>
                                    </p:animScale>
                                  </p:childTnLst>
                                </p:cTn>
                              </p:par>
                              <p:par>
                                <p:cTn id="9" presetID="8" presetClass="emph" presetSubtype="0" fill="hold" nodeType="withEffect">
                                  <p:stCondLst>
                                    <p:cond delay="8000"/>
                                  </p:stCondLst>
                                  <p:childTnLst>
                                    <p:animRot by="-21600000">
                                      <p:cBhvr>
                                        <p:cTn id="10" dur="13000" fill="hold"/>
                                        <p:tgtEl>
                                          <p:spTgt spid="17"/>
                                        </p:tgtEl>
                                        <p:attrNameLst>
                                          <p:attrName>r</p:attrName>
                                        </p:attrNameLst>
                                      </p:cBhvr>
                                    </p:animRot>
                                  </p:childTnLst>
                                </p:cTn>
                              </p:par>
                              <p:par>
                                <p:cTn id="11" presetID="6" presetClass="emph" presetSubtype="0" accel="50000" decel="50000" autoRev="1" fill="hold" nodeType="withEffect">
                                  <p:stCondLst>
                                    <p:cond delay="8000"/>
                                  </p:stCondLst>
                                  <p:childTnLst>
                                    <p:animScale>
                                      <p:cBhvr>
                                        <p:cTn id="12" dur="6500" fill="hold"/>
                                        <p:tgtEl>
                                          <p:spTgt spid="17"/>
                                        </p:tgtEl>
                                      </p:cBhvr>
                                      <p:by x="40000" y="40000"/>
                                    </p:animScale>
                                  </p:childTnLst>
                                </p:cTn>
                              </p:par>
                              <p:par>
                                <p:cTn id="13" presetID="53"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Effect transition="in" filter="fade">
                                      <p:cBhvr>
                                        <p:cTn id="17" dur="1000"/>
                                        <p:tgtEl>
                                          <p:spTgt spid="20"/>
                                        </p:tgtEl>
                                      </p:cBhvr>
                                    </p:animEffect>
                                  </p:childTnLst>
                                </p:cTn>
                              </p:par>
                              <p:par>
                                <p:cTn id="18" presetID="0" presetClass="path" presetSubtype="0" accel="50000" decel="50000" fill="hold" nodeType="withEffect">
                                  <p:stCondLst>
                                    <p:cond delay="500"/>
                                  </p:stCondLst>
                                  <p:childTnLst>
                                    <p:animMotion origin="layout" path="M -0.0408 -0.00949 C 0.06719 0.01227 0.17552 0.03426 0.26788 0.07801 C 0.36059 0.12153 0.46441 0.18195 0.51441 0.25301 C 0.56441 0.32408 0.58542 0.42547 0.56823 0.50347 C 0.55087 0.58148 0.51024 0.67894 0.40989 0.72014 C 0.30937 0.76135 0.08576 0.76597 -0.03507 0.75 C -0.15573 0.73403 -0.23472 0.67917 -0.31389 0.62454 " pathEditMode="relative" rAng="0" ptsTypes="AAAAAAA">
                                      <p:cBhvr>
                                        <p:cTn id="19" dur="5000" spd="-100000" fill="hold"/>
                                        <p:tgtEl>
                                          <p:spTgt spid="20"/>
                                        </p:tgtEl>
                                        <p:attrNameLst>
                                          <p:attrName>ppt_x</p:attrName>
                                          <p:attrName>ppt_y</p:attrName>
                                        </p:attrNameLst>
                                      </p:cBhvr>
                                      <p:rCtr x="17083" y="38380"/>
                                    </p:animMotion>
                                  </p:childTnLst>
                                </p:cTn>
                              </p:par>
                              <p:par>
                                <p:cTn id="20" presetID="10" presetClass="entr" presetSubtype="0" fill="hold" nodeType="withEffect">
                                  <p:stCondLst>
                                    <p:cond delay="500"/>
                                  </p:stCondLst>
                                  <p:iterate type="lt">
                                    <p:tmPct val="400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25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1587" y="0"/>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737713" y="390840"/>
            <a:ext cx="790733" cy="918055"/>
          </a:xfrm>
          <a:prstGeom prst="rect">
            <a:avLst/>
          </a:prstGeom>
          <a:effectLst/>
        </p:spPr>
      </p:pic>
      <p:sp>
        <p:nvSpPr>
          <p:cNvPr id="22" name="TextBox 21"/>
          <p:cNvSpPr txBox="1"/>
          <p:nvPr/>
        </p:nvSpPr>
        <p:spPr>
          <a:xfrm>
            <a:off x="1547664" y="204050"/>
            <a:ext cx="4139585" cy="1200329"/>
          </a:xfrm>
          <a:prstGeom prst="rect">
            <a:avLst/>
          </a:prstGeom>
          <a:noFill/>
        </p:spPr>
        <p:txBody>
          <a:bodyPr wrap="square" rtlCol="0">
            <a:spAutoFit/>
          </a:bodyPr>
          <a:lstStyle/>
          <a:p>
            <a:pPr marL="118872" indent="-118872" algn="l" defTabSz="914400">
              <a:buNone/>
            </a:pPr>
            <a:r>
              <a:rPr lang="da-DK" sz="7200" i="1" dirty="0" smtClean="0">
                <a:solidFill>
                  <a:schemeClr val="bg1"/>
                </a:solidFill>
                <a:latin typeface="Georgia"/>
              </a:rPr>
              <a:t>Nisser</a:t>
            </a:r>
            <a:endParaRPr lang="da-DK" sz="7200" b="0" i="1" dirty="0">
              <a:solidFill>
                <a:schemeClr val="bg1"/>
              </a:solidFill>
              <a:latin typeface="Georgia"/>
            </a:endParaRPr>
          </a:p>
        </p:txBody>
      </p:sp>
      <p:pic>
        <p:nvPicPr>
          <p:cNvPr id="3" name="Bille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833" y="3249766"/>
            <a:ext cx="2860664" cy="3474371"/>
          </a:xfrm>
          <a:prstGeom prst="rect">
            <a:avLst/>
          </a:prstGeom>
        </p:spPr>
      </p:pic>
      <p:sp>
        <p:nvSpPr>
          <p:cNvPr id="5" name="Tekstfelt 4"/>
          <p:cNvSpPr txBox="1"/>
          <p:nvPr/>
        </p:nvSpPr>
        <p:spPr>
          <a:xfrm>
            <a:off x="971600" y="1819241"/>
            <a:ext cx="7920880" cy="1015663"/>
          </a:xfrm>
          <a:prstGeom prst="rect">
            <a:avLst/>
          </a:prstGeom>
          <a:noFill/>
        </p:spPr>
        <p:txBody>
          <a:bodyPr wrap="square" rtlCol="0">
            <a:spAutoFit/>
          </a:bodyPr>
          <a:lstStyle/>
          <a:p>
            <a:pPr algn="ctr"/>
            <a:r>
              <a:rPr lang="da-DK" sz="2400" b="1" dirty="0" smtClean="0"/>
              <a:t>Det var vist alt det man på den korte tid kan sige om nisser.</a:t>
            </a:r>
          </a:p>
          <a:p>
            <a:pPr algn="ctr"/>
            <a:endParaRPr lang="da-DK" sz="1200" b="1" dirty="0"/>
          </a:p>
          <a:p>
            <a:pPr algn="ctr"/>
            <a:r>
              <a:rPr lang="da-DK" sz="2400" b="1" dirty="0" smtClean="0"/>
              <a:t>I dag er nisser en del af den kommercielle jul</a:t>
            </a:r>
            <a:endParaRPr lang="da-DK" sz="2400" b="1" dirty="0"/>
          </a:p>
        </p:txBody>
      </p:sp>
      <p:pic>
        <p:nvPicPr>
          <p:cNvPr id="6" name="Billede 5"/>
          <p:cNvPicPr>
            <a:picLocks noChangeAspect="1"/>
          </p:cNvPicPr>
          <p:nvPr/>
        </p:nvPicPr>
        <p:blipFill>
          <a:blip r:embed="rId8"/>
          <a:stretch>
            <a:fillRect/>
          </a:stretch>
        </p:blipFill>
        <p:spPr>
          <a:xfrm>
            <a:off x="3801860" y="3249765"/>
            <a:ext cx="5533085" cy="3474371"/>
          </a:xfrm>
          <a:prstGeom prst="rect">
            <a:avLst/>
          </a:prstGeom>
        </p:spPr>
      </p:pic>
      <p:sp>
        <p:nvSpPr>
          <p:cNvPr id="2" name="Rektangel 1"/>
          <p:cNvSpPr/>
          <p:nvPr/>
        </p:nvSpPr>
        <p:spPr>
          <a:xfrm>
            <a:off x="5580112" y="6354804"/>
            <a:ext cx="1088696" cy="369332"/>
          </a:xfrm>
          <a:prstGeom prst="rect">
            <a:avLst/>
          </a:prstGeom>
        </p:spPr>
        <p:txBody>
          <a:bodyPr wrap="none">
            <a:spAutoFit/>
          </a:bodyPr>
          <a:lstStyle/>
          <a:p>
            <a:pPr algn="ctr"/>
            <a:r>
              <a:rPr lang="da-DK"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Ku’damm</a:t>
            </a:r>
            <a:endParaRPr lang="da-DK"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365068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6000" fill="hold"/>
                                        <p:tgtEl>
                                          <p:spTgt spid="16"/>
                                        </p:tgtEl>
                                        <p:attrNameLst>
                                          <p:attrName>r</p:attrName>
                                        </p:attrNameLst>
                                      </p:cBhvr>
                                    </p:animRot>
                                  </p:childTnLst>
                                </p:cTn>
                              </p:par>
                              <p:par>
                                <p:cTn id="7" presetID="6" presetClass="emph" presetSubtype="0" accel="50000" decel="50000" autoRev="1" fill="hold" nodeType="withEffect">
                                  <p:stCondLst>
                                    <p:cond delay="0"/>
                                  </p:stCondLst>
                                  <p:childTnLst>
                                    <p:animScale>
                                      <p:cBhvr>
                                        <p:cTn id="8" dur="6000" fill="hold"/>
                                        <p:tgtEl>
                                          <p:spTgt spid="16"/>
                                        </p:tgtEl>
                                      </p:cBhvr>
                                      <p:by x="60000" y="60000"/>
                                    </p:animScale>
                                  </p:childTnLst>
                                </p:cTn>
                              </p:par>
                              <p:par>
                                <p:cTn id="9" presetID="8" presetClass="emph" presetSubtype="0" fill="hold" nodeType="withEffect">
                                  <p:stCondLst>
                                    <p:cond delay="8000"/>
                                  </p:stCondLst>
                                  <p:childTnLst>
                                    <p:animRot by="-21600000">
                                      <p:cBhvr>
                                        <p:cTn id="10" dur="13000" fill="hold"/>
                                        <p:tgtEl>
                                          <p:spTgt spid="17"/>
                                        </p:tgtEl>
                                        <p:attrNameLst>
                                          <p:attrName>r</p:attrName>
                                        </p:attrNameLst>
                                      </p:cBhvr>
                                    </p:animRot>
                                  </p:childTnLst>
                                </p:cTn>
                              </p:par>
                              <p:par>
                                <p:cTn id="11" presetID="6" presetClass="emph" presetSubtype="0" accel="50000" decel="50000" autoRev="1" fill="hold" nodeType="withEffect">
                                  <p:stCondLst>
                                    <p:cond delay="8000"/>
                                  </p:stCondLst>
                                  <p:childTnLst>
                                    <p:animScale>
                                      <p:cBhvr>
                                        <p:cTn id="12" dur="6500" fill="hold"/>
                                        <p:tgtEl>
                                          <p:spTgt spid="17"/>
                                        </p:tgtEl>
                                      </p:cBhvr>
                                      <p:by x="40000" y="40000"/>
                                    </p:animScale>
                                  </p:childTnLst>
                                </p:cTn>
                              </p:par>
                              <p:par>
                                <p:cTn id="13" presetID="53"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Effect transition="in" filter="fade">
                                      <p:cBhvr>
                                        <p:cTn id="17" dur="1000"/>
                                        <p:tgtEl>
                                          <p:spTgt spid="20"/>
                                        </p:tgtEl>
                                      </p:cBhvr>
                                    </p:animEffect>
                                  </p:childTnLst>
                                </p:cTn>
                              </p:par>
                              <p:par>
                                <p:cTn id="18" presetID="0" presetClass="path" presetSubtype="0" accel="50000" decel="50000" fill="hold" nodeType="withEffect">
                                  <p:stCondLst>
                                    <p:cond delay="500"/>
                                  </p:stCondLst>
                                  <p:childTnLst>
                                    <p:animMotion origin="layout" path="M -0.0408 -0.00949 C 0.06719 0.01227 0.17552 0.03426 0.26788 0.07801 C 0.36059 0.12153 0.46441 0.18195 0.51441 0.25301 C 0.56441 0.32408 0.58542 0.42547 0.56823 0.50347 C 0.55087 0.58148 0.51024 0.67894 0.40989 0.72014 C 0.30937 0.76135 0.08576 0.76597 -0.03507 0.75 C -0.15573 0.73403 -0.23472 0.67917 -0.31389 0.62454 " pathEditMode="relative" rAng="0" ptsTypes="AAAAAAA">
                                      <p:cBhvr>
                                        <p:cTn id="19" dur="5000" spd="-100000" fill="hold"/>
                                        <p:tgtEl>
                                          <p:spTgt spid="20"/>
                                        </p:tgtEl>
                                        <p:attrNameLst>
                                          <p:attrName>ppt_x</p:attrName>
                                          <p:attrName>ppt_y</p:attrName>
                                        </p:attrNameLst>
                                      </p:cBhvr>
                                      <p:rCtr x="17083" y="38380"/>
                                    </p:animMotion>
                                  </p:childTnLst>
                                </p:cTn>
                              </p:par>
                              <p:par>
                                <p:cTn id="20" presetID="10" presetClass="entr" presetSubtype="0" fill="hold" nodeType="withEffect">
                                  <p:stCondLst>
                                    <p:cond delay="500"/>
                                  </p:stCondLst>
                                  <p:iterate type="lt">
                                    <p:tmPct val="400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25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heel(1)">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nimated_snow_scene_TP10196477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62112F8-42E3-4CFB-A09E-C5A331D475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Animeret snescene</Template>
  <TotalTime>246</TotalTime>
  <Words>4601</Words>
  <Application>Microsoft Office PowerPoint</Application>
  <PresentationFormat>Skærmshow (4:3)</PresentationFormat>
  <Paragraphs>1788</Paragraphs>
  <Slides>9</Slides>
  <Notes>9</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9</vt:i4>
      </vt:variant>
    </vt:vector>
  </HeadingPairs>
  <TitlesOfParts>
    <vt:vector size="13" baseType="lpstr">
      <vt:lpstr>Arial</vt:lpstr>
      <vt:lpstr>Calibri</vt:lpstr>
      <vt:lpstr>Georgia</vt:lpstr>
      <vt:lpstr>Animated_snow_scene_TP101964775</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Mads Vej-Hansen</dc:creator>
  <cp:keywords/>
  <cp:lastModifiedBy>Mads Vej-Hansen</cp:lastModifiedBy>
  <cp:revision>18</cp:revision>
  <dcterms:created xsi:type="dcterms:W3CDTF">2014-11-19T19:19:28Z</dcterms:created>
  <dcterms:modified xsi:type="dcterms:W3CDTF">2014-12-16T15:00:07Z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TC019648039991</vt:lpwstr>
  </property>
</Properties>
</file>