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2"/>
  </p:sldMasterIdLst>
  <p:notesMasterIdLst>
    <p:notesMasterId r:id="rId16"/>
  </p:notesMasterIdLst>
  <p:sldIdLst>
    <p:sldId id="259" r:id="rId3"/>
    <p:sldId id="256" r:id="rId4"/>
    <p:sldId id="257" r:id="rId5"/>
    <p:sldId id="258" r:id="rId6"/>
    <p:sldId id="260" r:id="rId7"/>
    <p:sldId id="261" r:id="rId8"/>
    <p:sldId id="262" r:id="rId9"/>
    <p:sldId id="263" r:id="rId10"/>
    <p:sldId id="264" r:id="rId11"/>
    <p:sldId id="269" r:id="rId12"/>
    <p:sldId id="265" r:id="rId13"/>
    <p:sldId id="268" r:id="rId14"/>
    <p:sldId id="266" r:id="rId1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1041" autoAdjust="0"/>
  </p:normalViewPr>
  <p:slideViewPr>
    <p:cSldViewPr showGuides="1">
      <p:cViewPr varScale="1">
        <p:scale>
          <a:sx n="90" d="100"/>
          <a:sy n="90" d="100"/>
        </p:scale>
        <p:origin x="1262" y="6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5A5963-AF4B-496C-AEFE-B82207452C08}" type="datetimeFigureOut">
              <a:rPr lang="en-US" smtClean="0"/>
              <a:pPr/>
              <a:t>12/6/2019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D8C5D9-3547-4831-8633-BF30DE83A73E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50122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0" rIns="0" numCol="2" spcCol="274320">
            <a:normAutofit/>
          </a:bodyPr>
          <a:lstStyle/>
          <a:p>
            <a:pPr defTabSz="803275"/>
            <a:endParaRPr lang="en-US" sz="1200" baseline="0" dirty="0" smtClean="0"/>
          </a:p>
        </p:txBody>
      </p:sp>
      <p:sp>
        <p:nvSpPr>
          <p:cNvPr id="5" name="Slide Image Placeholder 4"/>
          <p:cNvSpPr>
            <a:spLocks noGrp="1" noRot="1" noChangeAspect="1"/>
          </p:cNvSpPr>
          <p:nvPr>
            <p:ph type="sldImg"/>
          </p:nvPr>
        </p:nvSpPr>
        <p:spPr>
          <a:xfrm>
            <a:off x="533400" y="460375"/>
            <a:ext cx="3144838" cy="2359025"/>
          </a:xfrm>
        </p:spPr>
      </p:sp>
    </p:spTree>
    <p:extLst>
      <p:ext uri="{BB962C8B-B14F-4D97-AF65-F5344CB8AC3E}">
        <p14:creationId xmlns:p14="http://schemas.microsoft.com/office/powerpoint/2010/main" val="40209830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a-DK" smtClean="0"/>
              <a:t>Klik for at redigere i master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 smtClean="0"/>
              <a:t>Klik for at redigere i master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DB0C2-1F3D-4594-BC97-D21C5CE96C4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12/6/2019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8A5C28-A9AF-48F7-A492-117CD84F551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 smtClean="0"/>
              <a:t>Klik for at redigere i master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FDB0C2-1F3D-4594-BC97-D21C5CE96C4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12/6/2019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8A5C28-A9AF-48F7-A492-117CD84F551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242183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</p:sldLayoutIdLst>
  <p:transition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hyperlink" Target="https://www.youtube.com/watch?v=3b5jja2utOE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bcNOPrhMy0s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lumMod val="75000"/>
              </a:schemeClr>
            </a:gs>
            <a:gs pos="100000">
              <a:schemeClr val="bg1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6010187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lumMod val="75000"/>
              </a:schemeClr>
            </a:gs>
            <a:gs pos="100000">
              <a:schemeClr val="bg1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2225"/>
            <a:ext cx="7772400" cy="1174527"/>
          </a:xfrm>
        </p:spPr>
        <p:txBody>
          <a:bodyPr/>
          <a:lstStyle/>
          <a:p>
            <a:r>
              <a:rPr lang="da-DK" dirty="0" smtClean="0"/>
              <a:t>Færøerne</a:t>
            </a:r>
            <a:endParaRPr lang="da-DK" dirty="0"/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>
          <a:xfrm>
            <a:off x="1187624" y="5157192"/>
            <a:ext cx="6552728" cy="1608584"/>
          </a:xfrm>
        </p:spPr>
        <p:txBody>
          <a:bodyPr/>
          <a:lstStyle/>
          <a:p>
            <a:r>
              <a:rPr lang="da-DK" dirty="0" smtClean="0"/>
              <a:t>Minder om den danske jul</a:t>
            </a:r>
          </a:p>
          <a:p>
            <a:r>
              <a:rPr lang="da-DK" dirty="0" smtClean="0"/>
              <a:t>Og så danser de meget!</a:t>
            </a:r>
            <a:endParaRPr lang="da-DK" dirty="0"/>
          </a:p>
        </p:txBody>
      </p:sp>
      <p:pic>
        <p:nvPicPr>
          <p:cNvPr id="4" name="Billed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1720" y="1196752"/>
            <a:ext cx="4896544" cy="3676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586000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lumMod val="75000"/>
              </a:schemeClr>
            </a:gs>
            <a:gs pos="100000">
              <a:schemeClr val="bg1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0271"/>
            <a:ext cx="7772400" cy="1320497"/>
          </a:xfrm>
        </p:spPr>
        <p:txBody>
          <a:bodyPr/>
          <a:lstStyle/>
          <a:p>
            <a:r>
              <a:rPr lang="da-DK" dirty="0" smtClean="0"/>
              <a:t>Julemarkeder</a:t>
            </a:r>
            <a:endParaRPr lang="da-DK" dirty="0"/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>
          <a:xfrm>
            <a:off x="1043608" y="4365104"/>
            <a:ext cx="7272807" cy="2376264"/>
          </a:xfrm>
        </p:spPr>
        <p:txBody>
          <a:bodyPr>
            <a:normAutofit/>
          </a:bodyPr>
          <a:lstStyle/>
          <a:p>
            <a:r>
              <a:rPr lang="da-DK" dirty="0" smtClean="0"/>
              <a:t>Det er især Tyskland, man tænker på, når man siger julemarked.</a:t>
            </a:r>
          </a:p>
          <a:p>
            <a:r>
              <a:rPr lang="da-DK" dirty="0" smtClean="0"/>
              <a:t>Men det har bredt sig til mange lande</a:t>
            </a:r>
          </a:p>
          <a:p>
            <a:r>
              <a:rPr lang="da-DK" sz="2000" dirty="0" smtClean="0"/>
              <a:t>Her Kiel og Rostock</a:t>
            </a:r>
            <a:endParaRPr lang="da-DK" sz="2000" dirty="0"/>
          </a:p>
        </p:txBody>
      </p:sp>
      <p:pic>
        <p:nvPicPr>
          <p:cNvPr id="4" name="Billed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3688" y="1196752"/>
            <a:ext cx="5750891" cy="3024336"/>
          </a:xfrm>
          <a:prstGeom prst="rect">
            <a:avLst/>
          </a:prstGeom>
        </p:spPr>
      </p:pic>
      <p:pic>
        <p:nvPicPr>
          <p:cNvPr id="5" name="Billed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3688" y="1086640"/>
            <a:ext cx="5750891" cy="3244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179493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000"/>
                            </p:stCondLst>
                            <p:childTnLst>
                              <p:par>
                                <p:cTn id="25" presetID="21" presetClass="entr" presetSubtype="1" fill="hold" nodeType="after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lumMod val="75000"/>
              </a:schemeClr>
            </a:gs>
            <a:gs pos="100000">
              <a:schemeClr val="bg1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 txBox="1">
            <a:spLocks/>
          </p:cNvSpPr>
          <p:nvPr/>
        </p:nvSpPr>
        <p:spPr>
          <a:xfrm>
            <a:off x="395536" y="13759"/>
            <a:ext cx="8424936" cy="13990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a-DK" smtClean="0"/>
              <a:t>Hamburg – Miniature Wunderland</a:t>
            </a:r>
            <a:endParaRPr lang="da-DK" dirty="0"/>
          </a:p>
        </p:txBody>
      </p:sp>
      <p:pic>
        <p:nvPicPr>
          <p:cNvPr id="5" name="Billed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699" y="1556792"/>
            <a:ext cx="5400600" cy="2653785"/>
          </a:xfrm>
          <a:prstGeom prst="rect">
            <a:avLst/>
          </a:prstGeom>
        </p:spPr>
      </p:pic>
      <p:pic>
        <p:nvPicPr>
          <p:cNvPr id="6" name="Billed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2320" y="1556792"/>
            <a:ext cx="2879639" cy="2653785"/>
          </a:xfrm>
          <a:prstGeom prst="rect">
            <a:avLst/>
          </a:prstGeom>
        </p:spPr>
      </p:pic>
      <p:sp>
        <p:nvSpPr>
          <p:cNvPr id="2" name="Rektangel 1"/>
          <p:cNvSpPr/>
          <p:nvPr/>
        </p:nvSpPr>
        <p:spPr>
          <a:xfrm>
            <a:off x="2227990" y="6523662"/>
            <a:ext cx="5166320" cy="2812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da-DK" sz="1200" u="sng" dirty="0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https://www.youtube.com/watch?v=3b5jja2utOE</a:t>
            </a:r>
            <a:endParaRPr lang="da-DK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Billed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97968" y="4005063"/>
            <a:ext cx="5220072" cy="2530761"/>
          </a:xfrm>
          <a:prstGeom prst="rect">
            <a:avLst/>
          </a:prstGeom>
        </p:spPr>
      </p:pic>
      <p:pic>
        <p:nvPicPr>
          <p:cNvPr id="8" name="Billed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1520" y="1295090"/>
            <a:ext cx="8728133" cy="5272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79039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800"/>
                            </p:stCondLst>
                            <p:childTnLst>
                              <p:par>
                                <p:cTn id="13" presetID="21" presetClass="entr" presetSubtype="1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8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1800"/>
                            </p:stCondLst>
                            <p:childTnLst>
                              <p:par>
                                <p:cTn id="23" presetID="21" presetClass="entr" presetSubtype="1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8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lumMod val="75000"/>
              </a:schemeClr>
            </a:gs>
            <a:gs pos="100000">
              <a:schemeClr val="bg1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0"/>
            <a:ext cx="7774632" cy="1268760"/>
          </a:xfrm>
        </p:spPr>
        <p:txBody>
          <a:bodyPr/>
          <a:lstStyle/>
          <a:p>
            <a:r>
              <a:rPr lang="da-DK" dirty="0" smtClean="0"/>
              <a:t>Vi må ikke glemme Strasbourg</a:t>
            </a:r>
            <a:endParaRPr lang="da-DK" dirty="0"/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>
          <a:xfrm>
            <a:off x="685800" y="6021288"/>
            <a:ext cx="7486600" cy="744488"/>
          </a:xfrm>
        </p:spPr>
        <p:txBody>
          <a:bodyPr>
            <a:normAutofit/>
          </a:bodyPr>
          <a:lstStyle/>
          <a:p>
            <a:r>
              <a:rPr lang="da-DK" dirty="0" smtClean="0"/>
              <a:t>Den ultimative mængde af juleudsmykning</a:t>
            </a:r>
            <a:endParaRPr lang="da-DK" dirty="0"/>
          </a:p>
        </p:txBody>
      </p:sp>
      <p:pic>
        <p:nvPicPr>
          <p:cNvPr id="4" name="Billed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124744"/>
            <a:ext cx="3521386" cy="2357438"/>
          </a:xfrm>
          <a:prstGeom prst="rect">
            <a:avLst/>
          </a:prstGeom>
        </p:spPr>
      </p:pic>
      <p:pic>
        <p:nvPicPr>
          <p:cNvPr id="5" name="Billed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4088" y="1122736"/>
            <a:ext cx="3506316" cy="2359446"/>
          </a:xfrm>
          <a:prstGeom prst="rect">
            <a:avLst/>
          </a:prstGeom>
        </p:spPr>
      </p:pic>
      <p:pic>
        <p:nvPicPr>
          <p:cNvPr id="6" name="Billed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67744" y="3317730"/>
            <a:ext cx="4508922" cy="2574376"/>
          </a:xfrm>
          <a:prstGeom prst="rect">
            <a:avLst/>
          </a:prstGeom>
        </p:spPr>
      </p:pic>
      <p:sp>
        <p:nvSpPr>
          <p:cNvPr id="7" name="Rektangel 6"/>
          <p:cNvSpPr/>
          <p:nvPr/>
        </p:nvSpPr>
        <p:spPr>
          <a:xfrm rot="20185799">
            <a:off x="1095511" y="2372781"/>
            <a:ext cx="6667179" cy="206210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da-DK" sz="128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God Jul</a:t>
            </a:r>
            <a:endParaRPr lang="da-DK" sz="128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8960067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500"/>
                            </p:stCondLst>
                            <p:childTnLst>
                              <p:par>
                                <p:cTn id="17" presetID="6" presetClass="entr" presetSubtype="16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6000"/>
                            </p:stCondLst>
                            <p:childTnLst>
                              <p:par>
                                <p:cTn id="21" presetID="6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1000"/>
                            </p:stCondLst>
                            <p:childTnLst>
                              <p:par>
                                <p:cTn id="25" presetID="31" presetClass="entr" presetSubtype="0" fill="hold" grpId="0" nodeType="after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lumMod val="75000"/>
              </a:schemeClr>
            </a:gs>
            <a:gs pos="100000">
              <a:schemeClr val="bg1">
                <a:lumMod val="50000"/>
                <a:lumOff val="5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017_1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9144" y="-31382"/>
            <a:ext cx="9153144" cy="1372971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483752" y="3759291"/>
            <a:ext cx="623305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da-DK" sz="4800" b="1" noProof="1" smtClean="0">
                <a:solidFill>
                  <a:srgbClr val="0070C0"/>
                </a:solidFill>
              </a:rPr>
              <a:t>Juleskikke </a:t>
            </a:r>
            <a:r>
              <a:rPr lang="da-DK" sz="4800" b="1" noProof="1" smtClean="0">
                <a:solidFill>
                  <a:srgbClr val="0070C0"/>
                </a:solidFill>
              </a:rPr>
              <a:t>i </a:t>
            </a:r>
            <a:r>
              <a:rPr lang="da-DK" sz="4800" b="1" noProof="1">
                <a:solidFill>
                  <a:srgbClr val="0070C0"/>
                </a:solidFill>
              </a:rPr>
              <a:t>andre lande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500968" y="3934512"/>
            <a:ext cx="324300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da-DK" sz="3200" b="1" noProof="1" smtClean="0">
                <a:solidFill>
                  <a:srgbClr val="0070C0"/>
                </a:solidFill>
              </a:rPr>
              <a:t>De nordiske lande</a:t>
            </a:r>
            <a:endParaRPr lang="da-DK" sz="3200" b="1" noProof="1">
              <a:solidFill>
                <a:srgbClr val="0070C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500968" y="3893805"/>
            <a:ext cx="204735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da-DK" sz="3200" b="1" noProof="1" smtClean="0">
                <a:solidFill>
                  <a:srgbClr val="0070C0"/>
                </a:solidFill>
              </a:rPr>
              <a:t>Nabolande</a:t>
            </a:r>
            <a:endParaRPr lang="da-DK" sz="3200" b="1" noProof="1">
              <a:solidFill>
                <a:srgbClr val="0070C0"/>
              </a:solidFill>
            </a:endParaRPr>
          </a:p>
        </p:txBody>
      </p:sp>
      <p:grpSp>
        <p:nvGrpSpPr>
          <p:cNvPr id="2" name="Group 16"/>
          <p:cNvGrpSpPr/>
          <p:nvPr/>
        </p:nvGrpSpPr>
        <p:grpSpPr>
          <a:xfrm>
            <a:off x="0" y="0"/>
            <a:ext cx="9144000" cy="6878946"/>
            <a:chOff x="0" y="105157"/>
            <a:chExt cx="9144000" cy="6878946"/>
          </a:xfrm>
          <a:noFill/>
        </p:grpSpPr>
        <p:sp>
          <p:nvSpPr>
            <p:cNvPr id="6" name="Rectangle 5"/>
            <p:cNvSpPr/>
            <p:nvPr/>
          </p:nvSpPr>
          <p:spPr>
            <a:xfrm>
              <a:off x="0" y="105157"/>
              <a:ext cx="9144000" cy="229514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noProof="1">
                <a:solidFill>
                  <a:prstClr val="white"/>
                </a:solidFill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0" y="4688959"/>
              <a:ext cx="9144000" cy="229514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noProof="1">
                <a:solidFill>
                  <a:prstClr val="white"/>
                </a:solidFill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0" y="2391157"/>
              <a:ext cx="967563" cy="233172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noProof="1">
                <a:solidFill>
                  <a:prstClr val="white"/>
                </a:solidFill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8176438" y="2391157"/>
              <a:ext cx="967562" cy="233172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noProof="1">
                <a:solidFill>
                  <a:prstClr val="white"/>
                </a:solidFill>
              </a:endParaRPr>
            </a:p>
          </p:txBody>
        </p:sp>
        <p:sp>
          <p:nvSpPr>
            <p:cNvPr id="4" name="Rounded Rectangle 3"/>
            <p:cNvSpPr/>
            <p:nvPr/>
          </p:nvSpPr>
          <p:spPr>
            <a:xfrm>
              <a:off x="914400" y="2400301"/>
              <a:ext cx="7315200" cy="2286000"/>
            </a:xfrm>
            <a:prstGeom prst="roundRect">
              <a:avLst>
                <a:gd name="adj" fmla="val 11933"/>
              </a:avLst>
            </a:prstGeom>
            <a:grpFill/>
            <a:ln w="127000">
              <a:solidFill>
                <a:srgbClr val="FFFFFF"/>
              </a:solidFill>
            </a:ln>
            <a:scene3d>
              <a:camera prst="orthographicFront"/>
              <a:lightRig rig="freezing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noProof="1">
                <a:solidFill>
                  <a:prstClr val="white"/>
                </a:solidFill>
              </a:endParaRPr>
            </a:p>
          </p:txBody>
        </p:sp>
      </p:grpSp>
      <p:sp>
        <p:nvSpPr>
          <p:cNvPr id="16" name="TextBox 12"/>
          <p:cNvSpPr txBox="1"/>
          <p:nvPr/>
        </p:nvSpPr>
        <p:spPr>
          <a:xfrm>
            <a:off x="2080518" y="95672"/>
            <a:ext cx="5836149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da-DK" sz="6600" b="1" noProof="1">
                <a:solidFill>
                  <a:srgbClr val="FFFF00"/>
                </a:solidFill>
              </a:rPr>
              <a:t>Jul </a:t>
            </a:r>
            <a:r>
              <a:rPr lang="da-DK" sz="6600" b="1" noProof="1" smtClean="0">
                <a:solidFill>
                  <a:srgbClr val="FFFF00"/>
                </a:solidFill>
              </a:rPr>
              <a:t>og juleskikke</a:t>
            </a:r>
            <a:br>
              <a:rPr lang="da-DK" sz="6600" b="1" noProof="1" smtClean="0">
                <a:solidFill>
                  <a:srgbClr val="FFFF00"/>
                </a:solidFill>
              </a:rPr>
            </a:br>
            <a:r>
              <a:rPr lang="da-DK" sz="6600" b="1" noProof="1" smtClean="0">
                <a:solidFill>
                  <a:srgbClr val="FFFF00"/>
                </a:solidFill>
              </a:rPr>
              <a:t>i </a:t>
            </a:r>
            <a:r>
              <a:rPr lang="da-DK" sz="6600" b="1" noProof="1">
                <a:solidFill>
                  <a:srgbClr val="FFFF00"/>
                </a:solidFill>
              </a:rPr>
              <a:t>andre lande</a:t>
            </a:r>
          </a:p>
        </p:txBody>
      </p:sp>
      <p:sp>
        <p:nvSpPr>
          <p:cNvPr id="17" name="TextBox 13"/>
          <p:cNvSpPr txBox="1"/>
          <p:nvPr/>
        </p:nvSpPr>
        <p:spPr>
          <a:xfrm>
            <a:off x="2084659" y="2424889"/>
            <a:ext cx="401315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da-DK" sz="4000" b="1" noProof="1" smtClean="0">
                <a:solidFill>
                  <a:srgbClr val="FFFF00"/>
                </a:solidFill>
              </a:rPr>
              <a:t>De nordiske lande</a:t>
            </a:r>
            <a:endParaRPr lang="da-DK" sz="4000" b="1" noProof="1">
              <a:solidFill>
                <a:srgbClr val="FFFF00"/>
              </a:solidFill>
            </a:endParaRPr>
          </a:p>
        </p:txBody>
      </p:sp>
      <p:sp>
        <p:nvSpPr>
          <p:cNvPr id="19" name="TextBox 14"/>
          <p:cNvSpPr txBox="1"/>
          <p:nvPr/>
        </p:nvSpPr>
        <p:spPr>
          <a:xfrm>
            <a:off x="2080518" y="3156924"/>
            <a:ext cx="251703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da-DK" sz="4000" b="1" noProof="1" smtClean="0">
                <a:solidFill>
                  <a:srgbClr val="FFFF00"/>
                </a:solidFill>
              </a:rPr>
              <a:t>Nabolande</a:t>
            </a:r>
            <a:endParaRPr lang="da-DK" sz="4000" b="1" noProof="1">
              <a:solidFill>
                <a:srgbClr val="FFFF00"/>
              </a:solidFill>
            </a:endParaRPr>
          </a:p>
        </p:txBody>
      </p:sp>
      <p:sp>
        <p:nvSpPr>
          <p:cNvPr id="3" name="Tekstfelt 2"/>
          <p:cNvSpPr txBox="1"/>
          <p:nvPr/>
        </p:nvSpPr>
        <p:spPr>
          <a:xfrm>
            <a:off x="967563" y="6092858"/>
            <a:ext cx="67687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b="1" dirty="0" smtClean="0">
                <a:solidFill>
                  <a:srgbClr val="FFFF00"/>
                </a:solidFill>
              </a:rPr>
              <a:t>Indlæg i Historisk Forening for Espergærde og Omegn</a:t>
            </a:r>
          </a:p>
          <a:p>
            <a:pPr algn="ctr"/>
            <a:r>
              <a:rPr lang="da-DK" b="1" dirty="0">
                <a:solidFill>
                  <a:srgbClr val="FFFF00"/>
                </a:solidFill>
              </a:rPr>
              <a:t>v</a:t>
            </a:r>
            <a:r>
              <a:rPr lang="da-DK" b="1" dirty="0" smtClean="0">
                <a:solidFill>
                  <a:srgbClr val="FFFF00"/>
                </a:solidFill>
              </a:rPr>
              <a:t>ed Mads Vej-Hansen, december 2019</a:t>
            </a:r>
            <a:endParaRPr lang="da-DK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489285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4.07407E-6 L -8.33333E-7 -1.00093 " pathEditMode="relative" rAng="0" ptsTypes="AA">
                                      <p:cBhvr>
                                        <p:cTn id="9" dur="2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0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1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8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1" nodeType="withEffect">
                                  <p:stCondLst>
                                    <p:cond delay="1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13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1" nodeType="withEffect">
                                  <p:stCondLst>
                                    <p:cond delay="19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0"/>
                            </p:stCondLst>
                            <p:childTnLst>
                              <p:par>
                                <p:cTn id="29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25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40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550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  <p:bldP spid="14" grpId="0"/>
      <p:bldP spid="14" grpId="1"/>
      <p:bldP spid="15" grpId="0"/>
      <p:bldP spid="15" grpId="1"/>
      <p:bldP spid="16" grpId="0"/>
      <p:bldP spid="17" grpId="0"/>
      <p:bldP spid="19" grpId="0"/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0000"/>
            </a:gs>
            <a:gs pos="100000">
              <a:schemeClr val="bg1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827584" y="1916832"/>
            <a:ext cx="7702624" cy="2880320"/>
          </a:xfrm>
        </p:spPr>
        <p:txBody>
          <a:bodyPr>
            <a:normAutofit fontScale="90000"/>
          </a:bodyPr>
          <a:lstStyle/>
          <a:p>
            <a:r>
              <a:rPr lang="da-DK" dirty="0" smtClean="0"/>
              <a:t>Vi laver nogle nedpluk i andre lande.</a:t>
            </a:r>
            <a:br>
              <a:rPr lang="da-DK" dirty="0" smtClean="0"/>
            </a:br>
            <a:r>
              <a:rPr lang="da-DK" dirty="0"/>
              <a:t/>
            </a:r>
            <a:br>
              <a:rPr lang="da-DK" dirty="0"/>
            </a:br>
            <a:r>
              <a:rPr lang="da-DK" dirty="0" smtClean="0"/>
              <a:t>Mange gør som jeg fortæller om, men ligesom i Danmark er det bestemt ikke alle!</a:t>
            </a:r>
            <a:br>
              <a:rPr lang="da-DK" dirty="0" smtClean="0"/>
            </a:br>
            <a:r>
              <a:rPr lang="da-DK" dirty="0" smtClean="0"/>
              <a:t>Nogle har helt deres egne skikke.</a:t>
            </a:r>
            <a:br>
              <a:rPr lang="da-DK" dirty="0" smtClean="0"/>
            </a:br>
            <a:r>
              <a:rPr lang="da-DK" dirty="0"/>
              <a:t/>
            </a:r>
            <a:br>
              <a:rPr lang="da-DK" dirty="0"/>
            </a:br>
            <a:r>
              <a:rPr lang="da-DK" dirty="0" smtClean="0"/>
              <a:t>Så man </a:t>
            </a:r>
            <a:r>
              <a:rPr lang="da-DK" dirty="0"/>
              <a:t>skal ikke være alt for kategorisk</a:t>
            </a:r>
            <a:r>
              <a:rPr lang="da-DK" dirty="0" smtClean="0"/>
              <a:t>!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54899092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lumMod val="75000"/>
              </a:schemeClr>
            </a:gs>
            <a:gs pos="100000">
              <a:schemeClr val="bg1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539552" y="260649"/>
            <a:ext cx="7772400" cy="1080120"/>
          </a:xfrm>
        </p:spPr>
        <p:txBody>
          <a:bodyPr/>
          <a:lstStyle/>
          <a:p>
            <a:r>
              <a:rPr lang="da-DK" dirty="0" smtClean="0"/>
              <a:t>Santa Lucia</a:t>
            </a:r>
            <a:endParaRPr lang="da-DK" dirty="0"/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>
          <a:xfrm>
            <a:off x="1403648" y="5000932"/>
            <a:ext cx="6400800" cy="876340"/>
          </a:xfrm>
        </p:spPr>
        <p:txBody>
          <a:bodyPr>
            <a:normAutofit fontScale="85000" lnSpcReduction="20000"/>
          </a:bodyPr>
          <a:lstStyle/>
          <a:p>
            <a:r>
              <a:rPr lang="da-DK" dirty="0" smtClean="0"/>
              <a:t>Yndige unge piger laver Luciaoptog</a:t>
            </a:r>
          </a:p>
          <a:p>
            <a:r>
              <a:rPr lang="da-DK" dirty="0"/>
              <a:t>d</a:t>
            </a:r>
            <a:r>
              <a:rPr lang="da-DK" dirty="0" smtClean="0"/>
              <a:t>en 13. december</a:t>
            </a:r>
            <a:endParaRPr lang="da-DK" dirty="0"/>
          </a:p>
        </p:txBody>
      </p:sp>
      <p:pic>
        <p:nvPicPr>
          <p:cNvPr id="4" name="Billed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3437" y="1616556"/>
            <a:ext cx="4114788" cy="3108588"/>
          </a:xfrm>
          <a:prstGeom prst="rect">
            <a:avLst/>
          </a:prstGeom>
        </p:spPr>
      </p:pic>
      <p:sp>
        <p:nvSpPr>
          <p:cNvPr id="5" name="Rektangel 4"/>
          <p:cNvSpPr/>
          <p:nvPr/>
        </p:nvSpPr>
        <p:spPr>
          <a:xfrm>
            <a:off x="2051720" y="6381328"/>
            <a:ext cx="516632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a-DK" sz="1400" dirty="0">
                <a:solidFill>
                  <a:schemeClr val="bg2">
                    <a:lumMod val="75000"/>
                  </a:schemeClr>
                </a:solidFill>
                <a:hlinkClick r:id="rId3"/>
              </a:rPr>
              <a:t>https://</a:t>
            </a:r>
            <a:r>
              <a:rPr lang="da-DK" sz="1400" dirty="0" smtClean="0">
                <a:solidFill>
                  <a:schemeClr val="bg2">
                    <a:lumMod val="75000"/>
                  </a:schemeClr>
                </a:solidFill>
                <a:hlinkClick r:id="rId3"/>
              </a:rPr>
              <a:t>www.youtube.com/watch?v=bcNOPrhMy0s</a:t>
            </a:r>
            <a:r>
              <a:rPr lang="da-DK" sz="1400" dirty="0" smtClean="0">
                <a:solidFill>
                  <a:schemeClr val="bg2">
                    <a:lumMod val="75000"/>
                  </a:schemeClr>
                </a:solidFill>
              </a:rPr>
              <a:t> </a:t>
            </a:r>
            <a:endParaRPr lang="da-DK" sz="1400" dirty="0">
              <a:solidFill>
                <a:schemeClr val="bg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833572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5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lumMod val="75000"/>
              </a:schemeClr>
            </a:gs>
            <a:gs pos="100000">
              <a:schemeClr val="bg1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332657"/>
            <a:ext cx="7772400" cy="1080119"/>
          </a:xfrm>
        </p:spPr>
        <p:txBody>
          <a:bodyPr/>
          <a:lstStyle/>
          <a:p>
            <a:r>
              <a:rPr lang="da-DK" dirty="0" smtClean="0"/>
              <a:t>Hvem var Santa Lucia</a:t>
            </a:r>
            <a:endParaRPr lang="da-DK" dirty="0"/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>
          <a:xfrm>
            <a:off x="971600" y="4365104"/>
            <a:ext cx="7272808" cy="2304256"/>
          </a:xfrm>
        </p:spPr>
        <p:txBody>
          <a:bodyPr>
            <a:normAutofit/>
          </a:bodyPr>
          <a:lstStyle/>
          <a:p>
            <a:r>
              <a:rPr lang="da-DK" dirty="0" smtClean="0"/>
              <a:t>Ja – det er en lang historie!</a:t>
            </a:r>
          </a:p>
          <a:p>
            <a:r>
              <a:rPr lang="da-DK" dirty="0" smtClean="0"/>
              <a:t>Lucia blev født på Sicilien i år 283.</a:t>
            </a:r>
          </a:p>
          <a:p>
            <a:r>
              <a:rPr lang="da-DK" dirty="0" smtClean="0"/>
              <a:t>I en ung alder blev hun omvendt til kristendommen. Hun døde 13/12-304</a:t>
            </a:r>
            <a:endParaRPr lang="da-DK" dirty="0"/>
          </a:p>
        </p:txBody>
      </p:sp>
      <p:pic>
        <p:nvPicPr>
          <p:cNvPr id="4" name="Billed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7988" y="1412776"/>
            <a:ext cx="4788024" cy="2795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70858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lumMod val="75000"/>
              </a:schemeClr>
            </a:gs>
            <a:gs pos="100000">
              <a:schemeClr val="bg1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539552" y="116633"/>
            <a:ext cx="7772400" cy="1080120"/>
          </a:xfrm>
        </p:spPr>
        <p:txBody>
          <a:bodyPr/>
          <a:lstStyle/>
          <a:p>
            <a:r>
              <a:rPr lang="da-DK" dirty="0" smtClean="0"/>
              <a:t>Tidlig jul i Finland</a:t>
            </a:r>
            <a:endParaRPr lang="da-DK" dirty="0"/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>
          <a:xfrm>
            <a:off x="1331640" y="5661248"/>
            <a:ext cx="6400800" cy="888504"/>
          </a:xfrm>
        </p:spPr>
        <p:txBody>
          <a:bodyPr/>
          <a:lstStyle/>
          <a:p>
            <a:r>
              <a:rPr lang="da-DK" dirty="0" smtClean="0"/>
              <a:t>Lillejuleaften</a:t>
            </a:r>
            <a:endParaRPr lang="da-DK" dirty="0"/>
          </a:p>
        </p:txBody>
      </p:sp>
      <p:pic>
        <p:nvPicPr>
          <p:cNvPr id="4" name="Billed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3785" y="1340768"/>
            <a:ext cx="6596509" cy="3960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254276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21" presetClass="entr" presetSubtype="1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lumMod val="75000"/>
              </a:schemeClr>
            </a:gs>
            <a:gs pos="100000">
              <a:schemeClr val="bg1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11560" y="29063"/>
            <a:ext cx="7772400" cy="1383713"/>
          </a:xfrm>
        </p:spPr>
        <p:txBody>
          <a:bodyPr/>
          <a:lstStyle/>
          <a:p>
            <a:r>
              <a:rPr lang="da-DK" dirty="0" smtClean="0"/>
              <a:t>Jul i Norge</a:t>
            </a:r>
            <a:endParaRPr lang="da-DK" dirty="0"/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>
          <a:xfrm>
            <a:off x="1371599" y="4797152"/>
            <a:ext cx="6400800" cy="1201688"/>
          </a:xfrm>
        </p:spPr>
        <p:txBody>
          <a:bodyPr/>
          <a:lstStyle/>
          <a:p>
            <a:r>
              <a:rPr lang="da-DK" dirty="0" smtClean="0"/>
              <a:t>Den norske jul ligner den danske.</a:t>
            </a:r>
          </a:p>
          <a:p>
            <a:r>
              <a:rPr lang="da-DK" dirty="0" smtClean="0"/>
              <a:t>Men de får lidt andre madvarer.</a:t>
            </a:r>
            <a:endParaRPr lang="da-DK" dirty="0"/>
          </a:p>
        </p:txBody>
      </p:sp>
      <p:pic>
        <p:nvPicPr>
          <p:cNvPr id="4" name="Billed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6295" y="1338980"/>
            <a:ext cx="6231409" cy="3228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74110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lumMod val="75000"/>
              </a:schemeClr>
            </a:gs>
            <a:gs pos="100000">
              <a:schemeClr val="bg1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17585"/>
            <a:ext cx="7772400" cy="1323183"/>
          </a:xfrm>
        </p:spPr>
        <p:txBody>
          <a:bodyPr/>
          <a:lstStyle/>
          <a:p>
            <a:r>
              <a:rPr lang="da-DK" dirty="0" smtClean="0"/>
              <a:t>Jul i Grønland</a:t>
            </a:r>
            <a:endParaRPr lang="da-DK" dirty="0"/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>
          <a:xfrm>
            <a:off x="1187624" y="4509120"/>
            <a:ext cx="6840760" cy="1752600"/>
          </a:xfrm>
        </p:spPr>
        <p:txBody>
          <a:bodyPr/>
          <a:lstStyle/>
          <a:p>
            <a:r>
              <a:rPr lang="da-DK" sz="2400" dirty="0" err="1" smtClean="0"/>
              <a:t>Jultræstænding</a:t>
            </a:r>
            <a:r>
              <a:rPr lang="da-DK" sz="2400" dirty="0" smtClean="0"/>
              <a:t> i Sisimiut 1. december</a:t>
            </a:r>
          </a:p>
          <a:p>
            <a:endParaRPr lang="da-DK" sz="2400" dirty="0" smtClean="0"/>
          </a:p>
          <a:p>
            <a:r>
              <a:rPr lang="da-DK" dirty="0" smtClean="0"/>
              <a:t>Der bliver sunget meget i Grønland.</a:t>
            </a:r>
            <a:endParaRPr lang="da-DK" dirty="0"/>
          </a:p>
        </p:txBody>
      </p:sp>
      <p:pic>
        <p:nvPicPr>
          <p:cNvPr id="4" name="Billed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9672" y="1196752"/>
            <a:ext cx="5961333" cy="3240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164197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lumMod val="75000"/>
              </a:schemeClr>
            </a:gs>
            <a:gs pos="100000">
              <a:schemeClr val="bg1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755576" y="44625"/>
            <a:ext cx="7772400" cy="1224136"/>
          </a:xfrm>
        </p:spPr>
        <p:txBody>
          <a:bodyPr/>
          <a:lstStyle/>
          <a:p>
            <a:r>
              <a:rPr lang="da-DK" dirty="0" smtClean="0"/>
              <a:t>Island</a:t>
            </a:r>
            <a:endParaRPr lang="da-DK" dirty="0"/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>
          <a:xfrm>
            <a:off x="1259632" y="5085184"/>
            <a:ext cx="7056784" cy="1392559"/>
          </a:xfrm>
        </p:spPr>
        <p:txBody>
          <a:bodyPr>
            <a:normAutofit fontScale="92500"/>
          </a:bodyPr>
          <a:lstStyle/>
          <a:p>
            <a:r>
              <a:rPr lang="da-DK" dirty="0" smtClean="0"/>
              <a:t>Troldene kommer</a:t>
            </a:r>
          </a:p>
          <a:p>
            <a:r>
              <a:rPr lang="da-DK" dirty="0" smtClean="0"/>
              <a:t>Har de gaver eller en rådden kartoffel med?</a:t>
            </a:r>
            <a:endParaRPr lang="da-DK" dirty="0"/>
          </a:p>
        </p:txBody>
      </p:sp>
      <p:pic>
        <p:nvPicPr>
          <p:cNvPr id="4" name="Billed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1720" y="1124744"/>
            <a:ext cx="5094510" cy="3781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080403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Terberg_PansIn_TP101881394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CD5C41E8-B092-4922-A6CC-2AB24793D82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Animeret billede, der panoreres i et vindue med billedtekster, der optones</Template>
  <TotalTime>784</TotalTime>
  <Words>193</Words>
  <Application>Microsoft Office PowerPoint</Application>
  <PresentationFormat>Skærmshow (4:3)</PresentationFormat>
  <Paragraphs>41</Paragraphs>
  <Slides>13</Slides>
  <Notes>1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3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13</vt:i4>
      </vt:variant>
    </vt:vector>
  </HeadingPairs>
  <TitlesOfParts>
    <vt:vector size="17" baseType="lpstr">
      <vt:lpstr>Arial</vt:lpstr>
      <vt:lpstr>Calibri</vt:lpstr>
      <vt:lpstr>Times New Roman</vt:lpstr>
      <vt:lpstr>Terberg_PansIn_TP101881394</vt:lpstr>
      <vt:lpstr>PowerPoint-præsentation</vt:lpstr>
      <vt:lpstr>PowerPoint-præsentation</vt:lpstr>
      <vt:lpstr>Vi laver nogle nedpluk i andre lande.  Mange gør som jeg fortæller om, men ligesom i Danmark er det bestemt ikke alle! Nogle har helt deres egne skikke.  Så man skal ikke være alt for kategorisk!</vt:lpstr>
      <vt:lpstr>Santa Lucia</vt:lpstr>
      <vt:lpstr>Hvem var Santa Lucia</vt:lpstr>
      <vt:lpstr>Tidlig jul i Finland</vt:lpstr>
      <vt:lpstr>Jul i Norge</vt:lpstr>
      <vt:lpstr>Jul i Grønland</vt:lpstr>
      <vt:lpstr>Island</vt:lpstr>
      <vt:lpstr>Færøerne</vt:lpstr>
      <vt:lpstr>Julemarkeder</vt:lpstr>
      <vt:lpstr>PowerPoint-præsentation</vt:lpstr>
      <vt:lpstr>Vi må ikke glemme Strasbourg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PowerPoint-præsentation</dc:title>
  <dc:creator>Mads Vej-Hansen</dc:creator>
  <cp:keywords/>
  <cp:lastModifiedBy>Mads Vej-Hansen</cp:lastModifiedBy>
  <cp:revision>46</cp:revision>
  <dcterms:created xsi:type="dcterms:W3CDTF">2019-10-25T21:01:07Z</dcterms:created>
  <dcterms:modified xsi:type="dcterms:W3CDTF">2019-12-06T20:39:12Z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TC018814299991</vt:lpwstr>
  </property>
</Properties>
</file>